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notesSlides/notesSlide13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2"/>
  </p:notesMasterIdLst>
  <p:handoutMasterIdLst>
    <p:handoutMasterId r:id="rId33"/>
  </p:handoutMasterIdLst>
  <p:sldIdLst>
    <p:sldId id="296" r:id="rId2"/>
    <p:sldId id="771" r:id="rId3"/>
    <p:sldId id="783" r:id="rId4"/>
    <p:sldId id="784" r:id="rId5"/>
    <p:sldId id="810" r:id="rId6"/>
    <p:sldId id="811" r:id="rId7"/>
    <p:sldId id="713" r:id="rId8"/>
    <p:sldId id="705" r:id="rId9"/>
    <p:sldId id="749" r:id="rId10"/>
    <p:sldId id="750" r:id="rId11"/>
    <p:sldId id="714" r:id="rId12"/>
    <p:sldId id="719" r:id="rId13"/>
    <p:sldId id="796" r:id="rId14"/>
    <p:sldId id="746" r:id="rId15"/>
    <p:sldId id="747" r:id="rId16"/>
    <p:sldId id="797" r:id="rId17"/>
    <p:sldId id="798" r:id="rId18"/>
    <p:sldId id="799" r:id="rId19"/>
    <p:sldId id="800" r:id="rId20"/>
    <p:sldId id="801" r:id="rId21"/>
    <p:sldId id="812" r:id="rId22"/>
    <p:sldId id="803" r:id="rId23"/>
    <p:sldId id="804" r:id="rId24"/>
    <p:sldId id="805" r:id="rId25"/>
    <p:sldId id="806" r:id="rId26"/>
    <p:sldId id="807" r:id="rId27"/>
    <p:sldId id="808" r:id="rId28"/>
    <p:sldId id="809" r:id="rId29"/>
    <p:sldId id="729" r:id="rId30"/>
    <p:sldId id="716" r:id="rId31"/>
  </p:sldIdLst>
  <p:sldSz cx="9144000" cy="6858000" type="screen4x3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000099"/>
    <a:srgbClr val="3366CC"/>
    <a:srgbClr val="CC3300"/>
    <a:srgbClr val="FF0000"/>
    <a:srgbClr val="0066CC"/>
    <a:srgbClr val="FFFF66"/>
    <a:srgbClr val="EAEAEA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4932" autoAdjust="0"/>
    <p:restoredTop sz="74491" autoAdjust="0"/>
  </p:normalViewPr>
  <p:slideViewPr>
    <p:cSldViewPr>
      <p:cViewPr>
        <p:scale>
          <a:sx n="100" d="100"/>
          <a:sy n="100" d="100"/>
        </p:scale>
        <p:origin x="-700" y="48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27864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68" d="100"/>
          <a:sy n="68" d="100"/>
        </p:scale>
        <p:origin x="-2856" y="-108"/>
      </p:cViewPr>
      <p:guideLst>
        <p:guide orient="horz" pos="2880"/>
        <p:guide pos="2160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a typeface="宋体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ea typeface="宋体" pitchFamily="2" charset="-122"/>
              </a:defRPr>
            </a:lvl1pPr>
          </a:lstStyle>
          <a:p>
            <a:pPr>
              <a:defRPr/>
            </a:pPr>
            <a:fld id="{EC65EB90-AE42-4056-B0B4-9D6DAF6E001B}" type="datetimeFigureOut">
              <a:rPr lang="zh-CN" altLang="en-US"/>
              <a:pPr>
                <a:defRPr/>
              </a:pPr>
              <a:t>2020/4/8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a typeface="宋体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ea typeface="宋体" pitchFamily="2" charset="-122"/>
              </a:defRPr>
            </a:lvl1pPr>
          </a:lstStyle>
          <a:p>
            <a:pPr>
              <a:defRPr/>
            </a:pPr>
            <a:fld id="{607E964A-FC2B-474E-9469-BA4114D81A7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523022356"/>
      </p:ext>
    </p:extLst>
  </p:cSld>
  <p:clrMap bg1="lt1" tx1="dk1" bg2="lt2" tx2="dk2" accent1="accent1" accent2="accent2" accent3="accent3" accent4="accent4" accent5="accent5" accent6="accent6" hlink="hlink" folHlink="folHlink"/>
  <p:hf hd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915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22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922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22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fld id="{A005BF69-F17E-4B8A-A570-6946DCBE2A8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xmlns="" val="3721488210"/>
      </p:ext>
    </p:extLst>
  </p:cSld>
  <p:clrMap bg1="lt1" tx1="dk1" bg2="lt2" tx2="dk2" accent1="accent1" accent2="accent2" accent3="accent3" accent4="accent4" accent5="accent5" accent6="accent6" hlink="hlink" folHlink="folHlink"/>
  <p:hf hdr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zh.wikipedia.org/wiki/%E7%86%B1%E5%B8%B6" TargetMode="External"/><Relationship Id="rId13" Type="http://schemas.openxmlformats.org/officeDocument/2006/relationships/hyperlink" Target="https://zh.wikipedia.org/wiki/%E8%8D%89%E6%9C%AC%E6%A4%8D%E7%89%A9" TargetMode="External"/><Relationship Id="rId3" Type="http://schemas.openxmlformats.org/officeDocument/2006/relationships/hyperlink" Target="https://zh.wikipedia.org/wiki/%E5%A4%A7%E6%88%9F%E7%A7%91" TargetMode="External"/><Relationship Id="rId7" Type="http://schemas.openxmlformats.org/officeDocument/2006/relationships/hyperlink" Target="https://zh.wikipedia.org/wiki/%E7%BE%8E%E6%B4%B2" TargetMode="External"/><Relationship Id="rId12" Type="http://schemas.openxmlformats.org/officeDocument/2006/relationships/hyperlink" Target="https://zh.wikipedia.org/wiki/%E5%A4%9A%E5%B9%B4%E7%94%9F" TargetMode="External"/><Relationship Id="rId2" Type="http://schemas.openxmlformats.org/officeDocument/2006/relationships/slide" Target="../slides/slide10.xml"/><Relationship Id="rId16" Type="http://schemas.openxmlformats.org/officeDocument/2006/relationships/hyperlink" Target="https://zh.wikipedia.org/wiki/%E5%96%AC%E6%9C%A8" TargetMode="Externa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zh.wikipedia.org/wiki/%E9%9D%9E%E6%B4%B2" TargetMode="External"/><Relationship Id="rId11" Type="http://schemas.openxmlformats.org/officeDocument/2006/relationships/hyperlink" Target="https://zh.wikipedia.org/wiki/%E4%B8%80%E5%B9%B4%E7%94%9F" TargetMode="External"/><Relationship Id="rId5" Type="http://schemas.openxmlformats.org/officeDocument/2006/relationships/hyperlink" Target="https://zh.wikipedia.org/w/index.php?title=%E7%87%88%E5%8F%B0%E8%8D%89&amp;action=edit&amp;redlink=1" TargetMode="External"/><Relationship Id="rId15" Type="http://schemas.openxmlformats.org/officeDocument/2006/relationships/hyperlink" Target="https://zh.wikipedia.org/wiki/%E7%81%8C%E6%9C%A8" TargetMode="External"/><Relationship Id="rId10" Type="http://schemas.openxmlformats.org/officeDocument/2006/relationships/hyperlink" Target="https://zh.wikipedia.org/wiki/%E6%B8%A9%E5%B8%A6" TargetMode="External"/><Relationship Id="rId4" Type="http://schemas.openxmlformats.org/officeDocument/2006/relationships/hyperlink" Target="https://zh.wikipedia.org/wiki/%E4%B8%80%E5%93%81%E7%B4%85" TargetMode="External"/><Relationship Id="rId9" Type="http://schemas.openxmlformats.org/officeDocument/2006/relationships/hyperlink" Target="https://zh.wikipedia.org/wiki/%E4%BA%9E%E7%86%B1%E5%B8%B6" TargetMode="External"/><Relationship Id="rId14" Type="http://schemas.openxmlformats.org/officeDocument/2006/relationships/hyperlink" Target="https://zh.wikipedia.org/wiki/%E6%9C%A8%E6%9C%AC%E6%A4%8D%E7%89%A9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0179" name="备注占位符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CN" altLang="en-US" dirty="0" smtClean="0">
              <a:latin typeface="Arial" charset="0"/>
              <a:ea typeface="宋体" charset="-122"/>
            </a:endParaRPr>
          </a:p>
        </p:txBody>
      </p:sp>
      <p:sp>
        <p:nvSpPr>
          <p:cNvPr id="50180" name="日期占位符 3"/>
          <p:cNvSpPr>
            <a:spLocks noGrp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endParaRPr lang="en-US" altLang="zh-CN" smtClean="0">
              <a:latin typeface="Arial" charset="0"/>
              <a:ea typeface="宋体" charset="-122"/>
            </a:endParaRPr>
          </a:p>
        </p:txBody>
      </p:sp>
      <p:sp>
        <p:nvSpPr>
          <p:cNvPr id="50181" name="页脚占位符 4"/>
          <p:cNvSpPr>
            <a:spLocks noGrp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endParaRPr lang="en-US" altLang="zh-CN" smtClean="0">
              <a:latin typeface="Arial" charset="0"/>
              <a:ea typeface="宋体" charset="-122"/>
            </a:endParaRPr>
          </a:p>
        </p:txBody>
      </p:sp>
      <p:sp>
        <p:nvSpPr>
          <p:cNvPr id="50182" name="灯片编号占位符 5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2771C34-D08D-423F-AAA6-3B0E22424865}" type="slidenum">
              <a:rPr lang="en-US" altLang="zh-CN" smtClean="0">
                <a:latin typeface="Arial" charset="0"/>
                <a:ea typeface="宋体" charset="-122"/>
              </a:rPr>
              <a:pPr/>
              <a:t>1</a:t>
            </a:fld>
            <a:endParaRPr lang="en-US" altLang="zh-CN" smtClean="0">
              <a:latin typeface="Arial" charset="0"/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altLang="zh-CN" baseline="0" dirty="0" smtClean="0"/>
              <a:t>Using integer linear programming for RE as a </a:t>
            </a:r>
            <a:r>
              <a:rPr lang="en-US" altLang="zh-CN" baseline="0" dirty="0" err="1" smtClean="0"/>
              <a:t>blackbox</a:t>
            </a:r>
            <a:r>
              <a:rPr lang="en-US" altLang="zh-CN" baseline="0" dirty="0" smtClean="0"/>
              <a:t> solver is a challenging task.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altLang="zh-CN" dirty="0" smtClean="0"/>
              <a:t>First, with</a:t>
            </a:r>
            <a:r>
              <a:rPr lang="en-US" altLang="zh-CN" baseline="0" dirty="0" smtClean="0"/>
              <a:t> </a:t>
            </a:r>
            <a:r>
              <a:rPr lang="en-US" altLang="zh-CN" dirty="0" smtClean="0"/>
              <a:t>the increase of entity pairs and candidate relations,</a:t>
            </a:r>
            <a:r>
              <a:rPr lang="en-US" altLang="zh-CN" baseline="0" dirty="0" smtClean="0"/>
              <a:t> </a:t>
            </a:r>
            <a:r>
              <a:rPr lang="en-US" altLang="zh-CN" dirty="0" smtClean="0"/>
              <a:t>the variables and constraints encoded for ILP increase dramatically, which in return may consume</a:t>
            </a:r>
            <a:r>
              <a:rPr lang="en-US" altLang="zh-CN" baseline="0" dirty="0" smtClean="0"/>
              <a:t> </a:t>
            </a:r>
            <a:r>
              <a:rPr lang="en-US" altLang="zh-CN" dirty="0" smtClean="0"/>
              <a:t>too much computing time and memory.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altLang="zh-CN" dirty="0" smtClean="0"/>
              <a:t>Second,</a:t>
            </a:r>
            <a:r>
              <a:rPr lang="en-US" altLang="zh-CN" baseline="0" dirty="0" smtClean="0"/>
              <a:t> </a:t>
            </a:r>
            <a:r>
              <a:rPr lang="en-US" altLang="zh-CN" dirty="0" smtClean="0"/>
              <a:t>redundant information needs to be encoded cautiously.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altLang="zh-CN" dirty="0" smtClean="0"/>
              <a:t>For example,</a:t>
            </a:r>
            <a:r>
              <a:rPr lang="en-US" altLang="zh-CN" baseline="0" dirty="0" smtClean="0"/>
              <a:t> when we choose which city is the capital of Australia based on input data, the simple statistical methods, such as confidence summation, may easily lead to a wrong decision in this case.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altLang="zh-CN" baseline="0" dirty="0" smtClean="0"/>
              <a:t>So, </a:t>
            </a:r>
            <a:r>
              <a:rPr lang="en-US" altLang="zh-CN" sz="1200" dirty="0" smtClean="0">
                <a:solidFill>
                  <a:srgbClr val="FF0000"/>
                </a:solidFill>
              </a:rPr>
              <a:t>A efficient and effective global relation extractor is </a:t>
            </a:r>
            <a:r>
              <a:rPr lang="en-US" altLang="zh-CN" sz="1200" dirty="0" err="1" smtClean="0">
                <a:solidFill>
                  <a:srgbClr val="FF0000"/>
                </a:solidFill>
              </a:rPr>
              <a:t>neede</a:t>
            </a:r>
            <a:r>
              <a:rPr lang="en-US" altLang="zh-CN" sz="1200" dirty="0" smtClean="0">
                <a:solidFill>
                  <a:srgbClr val="FF0000"/>
                </a:solidFill>
              </a:rPr>
              <a:t>.</a:t>
            </a:r>
            <a:endParaRPr lang="en-US" altLang="zh-CN" sz="1200" dirty="0" smtClean="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6FD9CB-E453-4248-A283-C6F253474EFB}" type="slidenum">
              <a:rPr lang="zh-CN" altLang="en-US" smtClean="0"/>
              <a:pPr/>
              <a:t>19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9988579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altLang="zh-CN" baseline="0" dirty="0" smtClean="0"/>
              <a:t>Using integer linear programming for RE as a </a:t>
            </a:r>
            <a:r>
              <a:rPr lang="en-US" altLang="zh-CN" baseline="0" dirty="0" err="1" smtClean="0"/>
              <a:t>blackbox</a:t>
            </a:r>
            <a:r>
              <a:rPr lang="en-US" altLang="zh-CN" baseline="0" dirty="0" smtClean="0"/>
              <a:t> solver is a challenging task.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altLang="zh-CN" dirty="0" smtClean="0"/>
              <a:t>First, with</a:t>
            </a:r>
            <a:r>
              <a:rPr lang="en-US" altLang="zh-CN" baseline="0" dirty="0" smtClean="0"/>
              <a:t> </a:t>
            </a:r>
            <a:r>
              <a:rPr lang="en-US" altLang="zh-CN" dirty="0" smtClean="0"/>
              <a:t>the increase of entity pairs and candidate relations,</a:t>
            </a:r>
            <a:r>
              <a:rPr lang="en-US" altLang="zh-CN" baseline="0" dirty="0" smtClean="0"/>
              <a:t> </a:t>
            </a:r>
            <a:r>
              <a:rPr lang="en-US" altLang="zh-CN" dirty="0" smtClean="0"/>
              <a:t>the variables and constraints encoded for ILP increase dramatically, which in return may consume</a:t>
            </a:r>
            <a:r>
              <a:rPr lang="en-US" altLang="zh-CN" baseline="0" dirty="0" smtClean="0"/>
              <a:t> </a:t>
            </a:r>
            <a:r>
              <a:rPr lang="en-US" altLang="zh-CN" dirty="0" smtClean="0"/>
              <a:t>too much computing time and memory.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altLang="zh-CN" dirty="0" smtClean="0"/>
              <a:t>Second,</a:t>
            </a:r>
            <a:r>
              <a:rPr lang="en-US" altLang="zh-CN" baseline="0" dirty="0" smtClean="0"/>
              <a:t> </a:t>
            </a:r>
            <a:r>
              <a:rPr lang="en-US" altLang="zh-CN" dirty="0" smtClean="0"/>
              <a:t>redundant information needs to be encoded cautiously.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altLang="zh-CN" dirty="0" smtClean="0"/>
              <a:t>For example,</a:t>
            </a:r>
            <a:r>
              <a:rPr lang="en-US" altLang="zh-CN" baseline="0" dirty="0" smtClean="0"/>
              <a:t> when we choose which city is the capital of Australia based on input data, the simple statistical methods, such as confidence summation, may easily lead to a wrong decision in this case.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altLang="zh-CN" baseline="0" dirty="0" smtClean="0"/>
              <a:t>So, </a:t>
            </a:r>
            <a:r>
              <a:rPr lang="en-US" altLang="zh-CN" sz="1200" dirty="0" smtClean="0">
                <a:solidFill>
                  <a:srgbClr val="FF0000"/>
                </a:solidFill>
              </a:rPr>
              <a:t>A efficient and effective global relation extractor is </a:t>
            </a:r>
            <a:r>
              <a:rPr lang="en-US" altLang="zh-CN" sz="1200" dirty="0" err="1" smtClean="0">
                <a:solidFill>
                  <a:srgbClr val="FF0000"/>
                </a:solidFill>
              </a:rPr>
              <a:t>neede</a:t>
            </a:r>
            <a:r>
              <a:rPr lang="en-US" altLang="zh-CN" sz="1200" dirty="0" smtClean="0">
                <a:solidFill>
                  <a:srgbClr val="FF0000"/>
                </a:solidFill>
              </a:rPr>
              <a:t>.</a:t>
            </a:r>
            <a:endParaRPr lang="en-US" altLang="zh-CN" sz="1200" dirty="0" smtClean="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6FD9CB-E453-4248-A283-C6F253474EFB}" type="slidenum">
              <a:rPr lang="zh-CN" altLang="en-US" smtClean="0"/>
              <a:pPr/>
              <a:t>20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9988579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5779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r>
              <a:rPr lang="zh-CN" altLang="en-US" smtClean="0"/>
              <a:t>实时事件检测与分析系统</a:t>
            </a:r>
            <a:r>
              <a:rPr lang="en-US" altLang="zh-CN" smtClean="0"/>
              <a:t>Ring</a:t>
            </a:r>
            <a:br>
              <a:rPr lang="en-US" altLang="zh-CN" smtClean="0"/>
            </a:br>
            <a:r>
              <a:rPr lang="zh-CN" altLang="en-US" smtClean="0"/>
              <a:t>事件检测，事件演化，热点词排行榜、微博统计</a:t>
            </a:r>
            <a:r>
              <a:rPr lang="en-US" altLang="zh-CN" smtClean="0"/>
              <a:t>(</a:t>
            </a:r>
            <a:r>
              <a:rPr lang="zh-CN" altLang="en-US" smtClean="0"/>
              <a:t>统计每天的微博数量、某类型微博数量、微博类型所占比例圆饼图</a:t>
            </a:r>
            <a:r>
              <a:rPr lang="en-US" altLang="zh-CN" smtClean="0"/>
              <a:t>)</a:t>
            </a:r>
            <a:r>
              <a:rPr lang="zh-CN" altLang="en-US" smtClean="0"/>
              <a:t>、人物事件库、用户分析（用户的相关微博、社交圈、核心朋友圈、标签）</a:t>
            </a:r>
            <a:endParaRPr lang="en-US" altLang="zh-CN" smtClean="0"/>
          </a:p>
          <a:p>
            <a:endParaRPr lang="en-US" altLang="zh-CN" smtClean="0"/>
          </a:p>
          <a:p>
            <a:endParaRPr lang="en-US" altLang="zh-CN" smtClean="0"/>
          </a:p>
          <a:p>
            <a:r>
              <a:rPr lang="zh-CN" altLang="en-US" smtClean="0"/>
              <a:t>微博人物画像系统</a:t>
            </a:r>
            <a:r>
              <a:rPr lang="en-US" altLang="zh-CN" smtClean="0"/>
              <a:t>--</a:t>
            </a:r>
            <a:r>
              <a:rPr lang="zh-CN" altLang="en-US" smtClean="0"/>
              <a:t>信息安全管理中心（吴老师）</a:t>
            </a:r>
            <a:br>
              <a:rPr lang="zh-CN" altLang="en-US" smtClean="0"/>
            </a:br>
            <a:r>
              <a:rPr lang="zh-CN" altLang="en-US" smtClean="0"/>
              <a:t>个人多维画像、社交分析（从图上看是根某用户相关的社交用户）、群体迁徙分析</a:t>
            </a:r>
            <a:r>
              <a:rPr lang="en-US" altLang="zh-CN" smtClean="0"/>
              <a:t>(</a:t>
            </a:r>
            <a:r>
              <a:rPr lang="zh-CN" altLang="en-US" smtClean="0"/>
              <a:t>没看明白</a:t>
            </a:r>
            <a:r>
              <a:rPr lang="en-US" altLang="zh-CN" smtClean="0"/>
              <a:t>)</a:t>
            </a:r>
            <a:r>
              <a:rPr lang="zh-CN" altLang="en-US" smtClean="0"/>
              <a:t>、群体情绪监测</a:t>
            </a:r>
            <a:br>
              <a:rPr lang="zh-CN" altLang="en-US" smtClean="0"/>
            </a:br>
            <a:r>
              <a:rPr lang="zh-CN" altLang="en-US" smtClean="0"/>
              <a:t/>
            </a:r>
            <a:br>
              <a:rPr lang="zh-CN" altLang="en-US" smtClean="0"/>
            </a:br>
            <a:r>
              <a:rPr lang="zh-CN" altLang="en-US" smtClean="0"/>
              <a:t/>
            </a:r>
            <a:br>
              <a:rPr lang="zh-CN" altLang="en-US" smtClean="0"/>
            </a:br>
            <a:endParaRPr lang="zh-CN" altLang="en-US" smtClean="0"/>
          </a:p>
          <a:p>
            <a:endParaRPr lang="zh-CN" altLang="en-US" smtClean="0"/>
          </a:p>
        </p:txBody>
      </p:sp>
      <p:sp>
        <p:nvSpPr>
          <p:cNvPr id="7578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320349E2-809F-435A-A538-77FBCEC69A85}" type="slidenum">
              <a:rPr lang="zh-CN" altLang="en-US" smtClean="0"/>
              <a:pPr/>
              <a:t>23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mtClean="0">
                <a:ea typeface="Arial Unicode MS" pitchFamily="34" charset="-122"/>
                <a:cs typeface="Arial Unicode MS" pitchFamily="34" charset="-122"/>
              </a:rPr>
              <a:t>预测是一门发展中的科学，需要均衡机器学习等人工智能方法和人的因素</a:t>
            </a:r>
          </a:p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05BF69-F17E-4B8A-A570-6946DCBE2A89}" type="slidenum">
              <a:rPr lang="en-US" altLang="zh-CN" smtClean="0"/>
              <a:pPr>
                <a:defRPr/>
              </a:pPr>
              <a:t>27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sz="1200" dirty="0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认定了</a:t>
            </a:r>
            <a:r>
              <a:rPr lang="en-US" altLang="zh-CN" sz="1200" dirty="0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13</a:t>
            </a:r>
            <a:r>
              <a:rPr lang="zh-CN" altLang="en-US" sz="1200" dirty="0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个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05BF69-F17E-4B8A-A570-6946DCBE2A89}" type="slidenum">
              <a:rPr lang="en-US" altLang="zh-CN" smtClean="0"/>
              <a:pPr>
                <a:defRPr/>
              </a:pPr>
              <a:t>3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 smtClean="0">
                <a:solidFill>
                  <a:srgbClr val="FF0000"/>
                </a:solidFill>
              </a:rPr>
              <a:t>Bounded Errors</a:t>
            </a:r>
            <a:endParaRPr lang="zh-CN" altLang="en-US" sz="1200" dirty="0" smtClean="0">
              <a:solidFill>
                <a:srgbClr val="FF0000"/>
              </a:solidFill>
            </a:endParaRPr>
          </a:p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05BF69-F17E-4B8A-A570-6946DCBE2A89}" type="slidenum">
              <a:rPr lang="en-US" altLang="zh-CN" smtClean="0"/>
              <a:pPr>
                <a:defRPr/>
              </a:pPr>
              <a:t>6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sz="1200" b="1" i="0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大戟属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，又称</a:t>
            </a:r>
            <a:r>
              <a:rPr lang="zh-CN" altLang="en-US" sz="1200" b="1" i="0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翡翠塔属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，是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  <a:hlinkClick r:id="rId3" tooltip="大戟科"/>
              </a:rPr>
              <a:t>大戟科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植物的一个属，包括了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2160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多种不同种类的植物，当中有些比较常见的，例如：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  <a:hlinkClick r:id="rId4" tooltip="一品红"/>
              </a:rPr>
              <a:t>一品红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、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  <a:hlinkClick r:id="rId5" tooltip="灯台草（页面不存在）"/>
              </a:rPr>
              <a:t>灯台草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等。大戟属植物是现时地球上其中一种生长范围极广的植物种属，主要在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  <a:hlinkClick r:id="rId6" tooltip="非洲"/>
              </a:rPr>
              <a:t>非洲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及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  <a:hlinkClick r:id="rId7" tooltip="美洲"/>
              </a:rPr>
              <a:t>美洲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的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  <a:hlinkClick r:id="rId8" tooltip="热带"/>
              </a:rPr>
              <a:t>热带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及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  <a:hlinkClick r:id="rId9" tooltip="亚热带"/>
              </a:rPr>
              <a:t>亚热带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地区生长，但在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  <a:hlinkClick r:id="rId10" tooltip="温带"/>
              </a:rPr>
              <a:t>温带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亦有发现。生长年期有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  <a:hlinkClick r:id="rId11" tooltip="一年生"/>
              </a:rPr>
              <a:t>一年生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或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  <a:hlinkClick r:id="rId12" tooltip="多年生"/>
              </a:rPr>
              <a:t>多年生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，有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  <a:hlinkClick r:id="rId13" tooltip="草本植物"/>
              </a:rPr>
              <a:t>草本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、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  <a:hlinkClick r:id="rId14" tooltip="木本植物"/>
              </a:rPr>
              <a:t>木本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  <a:hlinkClick r:id="rId15" tooltip="灌木"/>
              </a:rPr>
              <a:t>灌木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及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  <a:hlinkClick r:id="rId16" tooltip="乔木"/>
              </a:rPr>
              <a:t>乔木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，而且都有树液。</a:t>
            </a:r>
            <a:endParaRPr lang="en-US" altLang="zh-CN" sz="1200" b="0" i="0" kern="1200" dirty="0" smtClean="0">
              <a:solidFill>
                <a:schemeClr val="tx1"/>
              </a:solidFill>
              <a:latin typeface="Arial" pitchFamily="34" charset="0"/>
              <a:ea typeface="宋体" pitchFamily="2" charset="-122"/>
              <a:cs typeface="+mn-cs"/>
            </a:endParaRPr>
          </a:p>
          <a:p>
            <a:endParaRPr lang="en-US" altLang="zh-CN" sz="1200" b="0" i="0" kern="1200" dirty="0" smtClean="0">
              <a:solidFill>
                <a:schemeClr val="tx1"/>
              </a:solidFill>
              <a:latin typeface="Arial" pitchFamily="34" charset="0"/>
              <a:ea typeface="宋体" pitchFamily="2" charset="-122"/>
              <a:cs typeface="+mn-cs"/>
            </a:endParaRPr>
          </a:p>
          <a:p>
            <a:endParaRPr lang="en-US" altLang="zh-CN" sz="1200" b="0" i="0" kern="1200" dirty="0" smtClean="0">
              <a:solidFill>
                <a:schemeClr val="tx1"/>
              </a:solidFill>
              <a:latin typeface="Arial" pitchFamily="34" charset="0"/>
              <a:ea typeface="宋体" pitchFamily="2" charset="-122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仙人掌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05BF69-F17E-4B8A-A570-6946DCBE2A89}" type="slidenum">
              <a:rPr lang="en-US" altLang="zh-CN" smtClean="0"/>
              <a:pPr>
                <a:defRPr/>
              </a:pPr>
              <a:t>10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05BF69-F17E-4B8A-A570-6946DCBE2A89}" type="slidenum">
              <a:rPr lang="en-US" altLang="zh-CN" smtClean="0"/>
              <a:pPr>
                <a:defRPr/>
              </a:pPr>
              <a:t>14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05BF69-F17E-4B8A-A570-6946DCBE2A89}" type="slidenum">
              <a:rPr lang="en-US" altLang="zh-CN" smtClean="0"/>
              <a:pPr>
                <a:defRPr/>
              </a:pPr>
              <a:t>15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幻灯片图像占位符 1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5" name="备注占位符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zh-CN" altLang="en-US" smtClean="0">
                <a:latin typeface="Arial" charset="0"/>
              </a:rPr>
              <a:t>在已有研究基础上，我们针对普便存在的以难解易现象，深入分析了难解实例和易解实例的特性，猜想：在难易之间可能存在分离线，并思考了近似计算难解实例的可能性。</a:t>
            </a:r>
            <a:endParaRPr lang="en-US" altLang="zh-CN" smtClean="0">
              <a:latin typeface="Arial" charset="0"/>
            </a:endParaRPr>
          </a:p>
          <a:p>
            <a:r>
              <a:rPr lang="zh-CN" altLang="en-US" smtClean="0">
                <a:latin typeface="Arial" charset="0"/>
              </a:rPr>
              <a:t>例如：结合任务感知、数据感知、新型存储，开展大数据近似计算研究。</a:t>
            </a:r>
          </a:p>
        </p:txBody>
      </p:sp>
      <p:sp>
        <p:nvSpPr>
          <p:cNvPr id="110596" name="日期占位符 3"/>
          <p:cNvSpPr>
            <a:spLocks noGrp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endParaRPr lang="en-US" altLang="zh-CN" smtClean="0">
              <a:latin typeface="Arial" charset="0"/>
            </a:endParaRPr>
          </a:p>
        </p:txBody>
      </p:sp>
      <p:sp>
        <p:nvSpPr>
          <p:cNvPr id="110597" name="页脚占位符 4"/>
          <p:cNvSpPr>
            <a:spLocks noGrp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endParaRPr lang="en-US" altLang="zh-CN" smtClean="0">
              <a:latin typeface="Arial" charset="0"/>
            </a:endParaRPr>
          </a:p>
        </p:txBody>
      </p:sp>
      <p:sp>
        <p:nvSpPr>
          <p:cNvPr id="110598" name="灯片编号占位符 5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FE623D8-FBCA-4B71-B08B-33DB3838EB75}" type="slidenum">
              <a:rPr lang="en-US" altLang="zh-CN" smtClean="0"/>
              <a:pPr/>
              <a:t>16</a:t>
            </a:fld>
            <a:endParaRPr lang="en-US" altLang="zh-CN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幻灯片图像占位符 1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1619" name="备注占位符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0" lvl="2" algn="just" eaLnBrk="1" hangingPunct="1">
              <a:lnSpc>
                <a:spcPct val="90000"/>
              </a:lnSpc>
              <a:spcBef>
                <a:spcPct val="20000"/>
              </a:spcBef>
            </a:pPr>
            <a:r>
              <a:rPr lang="zh-CN" altLang="en-US" smtClean="0">
                <a:latin typeface="Arial" charset="0"/>
              </a:rPr>
              <a:t>其中的关键是任务特征、数据特征和存储特征。</a:t>
            </a:r>
            <a:endParaRPr lang="en-US" altLang="zh-CN" smtClean="0">
              <a:latin typeface="Arial" charset="0"/>
            </a:endParaRPr>
          </a:p>
          <a:p>
            <a:pPr marL="0" lvl="2" algn="just" eaLnBrk="1" hangingPunct="1">
              <a:lnSpc>
                <a:spcPct val="90000"/>
              </a:lnSpc>
              <a:spcBef>
                <a:spcPct val="20000"/>
              </a:spcBef>
            </a:pPr>
            <a:r>
              <a:rPr lang="zh-CN" altLang="en-US" smtClean="0">
                <a:latin typeface="Arial" charset="0"/>
              </a:rPr>
              <a:t>例如：</a:t>
            </a:r>
            <a:r>
              <a:rPr lang="zh-CN" altLang="en-US" smtClean="0">
                <a:solidFill>
                  <a:srgbClr val="000000"/>
                </a:solidFill>
                <a:latin typeface="楷体" pitchFamily="49" charset="-122"/>
                <a:ea typeface="楷体" pitchFamily="49" charset="-122"/>
              </a:rPr>
              <a:t>针对链接预测难题，如果发现预测目标是“好友”链接，则以两跳链接子图，近似预测目标。</a:t>
            </a:r>
            <a:endParaRPr lang="en-US" altLang="zh-CN" smtClean="0">
              <a:solidFill>
                <a:srgbClr val="000000"/>
              </a:solidFill>
              <a:latin typeface="楷体" pitchFamily="49" charset="-122"/>
              <a:ea typeface="楷体" pitchFamily="49" charset="-122"/>
            </a:endParaRPr>
          </a:p>
          <a:p>
            <a:pPr marL="0" lvl="2" algn="just" eaLnBrk="1" hangingPunct="1">
              <a:lnSpc>
                <a:spcPct val="90000"/>
              </a:lnSpc>
              <a:spcBef>
                <a:spcPct val="20000"/>
              </a:spcBef>
            </a:pPr>
            <a:r>
              <a:rPr lang="zh-CN" altLang="en-US" smtClean="0">
                <a:latin typeface="Arial" charset="0"/>
              </a:rPr>
              <a:t>其中的关键是，如何抽象并描述其中的任务特征。</a:t>
            </a:r>
            <a:endParaRPr lang="en-US" altLang="zh-CN" smtClean="0">
              <a:latin typeface="Arial" charset="0"/>
            </a:endParaRPr>
          </a:p>
          <a:p>
            <a:pPr marL="0" lvl="2" algn="just" eaLnBrk="1" hangingPunct="1">
              <a:lnSpc>
                <a:spcPct val="90000"/>
              </a:lnSpc>
              <a:spcBef>
                <a:spcPct val="20000"/>
              </a:spcBef>
            </a:pPr>
            <a:endParaRPr lang="zh-CN" altLang="en-US" smtClean="0">
              <a:latin typeface="Arial" charset="0"/>
            </a:endParaRPr>
          </a:p>
        </p:txBody>
      </p:sp>
      <p:sp>
        <p:nvSpPr>
          <p:cNvPr id="111620" name="日期占位符 3"/>
          <p:cNvSpPr>
            <a:spLocks noGrp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endParaRPr lang="en-US" altLang="zh-CN" smtClean="0">
              <a:latin typeface="Arial" charset="0"/>
            </a:endParaRPr>
          </a:p>
        </p:txBody>
      </p:sp>
      <p:sp>
        <p:nvSpPr>
          <p:cNvPr id="111621" name="页脚占位符 4"/>
          <p:cNvSpPr>
            <a:spLocks noGrp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endParaRPr lang="en-US" altLang="zh-CN" smtClean="0">
              <a:latin typeface="Arial" charset="0"/>
            </a:endParaRPr>
          </a:p>
        </p:txBody>
      </p:sp>
      <p:sp>
        <p:nvSpPr>
          <p:cNvPr id="111622" name="灯片编号占位符 5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32BDA8D-C26E-4BD4-9E0D-7637999A3FA6}" type="slidenum">
              <a:rPr lang="en-US" altLang="zh-CN" smtClean="0"/>
              <a:pPr/>
              <a:t>17</a:t>
            </a:fld>
            <a:endParaRPr lang="en-US" altLang="zh-CN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altLang="zh-CN" dirty="0" smtClean="0"/>
              <a:t>As we know,</a:t>
            </a:r>
            <a:r>
              <a:rPr lang="en-US" altLang="zh-CN" baseline="0" dirty="0" smtClean="0"/>
              <a:t> Relation extraction (RE) has been extensively studied due to its crucial role for many knowledge based applications, such as question answering, knowledge graph, and recommender system. 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altLang="zh-CN" baseline="0" dirty="0" smtClean="0"/>
              <a:t>There are two types of relation extractors: local and global. The former identify relationships between entity pairs individually according to the local features of sentences; The latter make decisions by further considering joint features of the entire corpus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altLang="zh-CN" dirty="0" smtClean="0"/>
              <a:t>Global relation extractors are able to resolve conflict decisions, and to utilize the dependencies among extracted facts to improve the performance, commonly by formalizing RE as a constrained optimization problem</a:t>
            </a:r>
            <a:r>
              <a:rPr lang="en-US" altLang="zh-CN" baseline="0" dirty="0" smtClean="0"/>
              <a:t> </a:t>
            </a:r>
            <a:r>
              <a:rPr lang="en-US" altLang="zh-CN" dirty="0" smtClean="0"/>
              <a:t>and solving RE with integer linear programming</a:t>
            </a:r>
            <a:br>
              <a:rPr lang="en-US" altLang="zh-CN" dirty="0" smtClean="0"/>
            </a:br>
            <a:endParaRPr lang="en-US" altLang="zh-CN" baseline="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6FD9CB-E453-4248-A283-C6F253474EFB}" type="slidenum">
              <a:rPr lang="zh-CN" altLang="en-US" smtClean="0"/>
              <a:pPr/>
              <a:t>18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24866454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A397F5B-A7A0-455E-AFEC-08D381AFF3ED}" type="slidenum">
              <a:rPr lang="zh-CN" altLang="en-US"/>
              <a:pPr>
                <a:defRPr/>
              </a:pPr>
              <a:t>‹#›</a:t>
            </a:fld>
            <a:fld id="{23F7DC37-F9EB-4ABE-BCCC-12D9E07B9D4B}" type="slidenum">
              <a:rPr lang="zh-CN" altLang="en-US"/>
              <a:pPr>
                <a:defRPr/>
              </a:pPr>
              <a:t>‹#›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8515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 userDrawn="1"/>
        </p:nvCxnSpPr>
        <p:spPr>
          <a:xfrm>
            <a:off x="428625" y="857250"/>
            <a:ext cx="8215313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85720" y="71414"/>
            <a:ext cx="8358246" cy="796908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85720" y="1000108"/>
            <a:ext cx="8501122" cy="5429288"/>
          </a:xfrm>
          <a:prstGeom prst="rect">
            <a:avLst/>
          </a:prstGeom>
        </p:spPr>
        <p:txBody>
          <a:bodyPr/>
          <a:lstStyle>
            <a:lvl1pPr>
              <a:defRPr baseline="0">
                <a:latin typeface="Arial Unicode MS" pitchFamily="34" charset="-122"/>
              </a:defRPr>
            </a:lvl1pPr>
            <a:lvl2pPr>
              <a:defRPr sz="2400" baseline="0">
                <a:latin typeface="Arial Unicode MS" pitchFamily="34" charset="-122"/>
              </a:defRPr>
            </a:lvl2pPr>
            <a:lvl3pPr>
              <a:buFont typeface="Wingdings" pitchFamily="2" charset="2"/>
              <a:buChar char="ü"/>
              <a:defRPr sz="1600" baseline="0">
                <a:latin typeface="Arial Unicode MS" pitchFamily="34" charset="-122"/>
              </a:defRPr>
            </a:lvl3pPr>
            <a:lvl4pPr>
              <a:defRPr baseline="0">
                <a:latin typeface="Arial Unicode MS" pitchFamily="34" charset="-122"/>
              </a:defRPr>
            </a:lvl4pPr>
            <a:lvl5pPr>
              <a:defRPr baseline="0">
                <a:latin typeface="Arial Unicode MS" pitchFamily="34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>
          <a:xfrm>
            <a:off x="6929438" y="6492875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AD224E6-15A8-4E74-8987-281A30D56C8B}" type="slidenum">
              <a:rPr lang="zh-CN" altLang="en-US"/>
              <a:pPr>
                <a:defRPr/>
              </a:pPr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3A14C4F-C11C-4266-926C-EC342BB6FCA4}" type="slidenum">
              <a:rPr lang="zh-CN" altLang="en-US"/>
              <a:pPr>
                <a:defRPr/>
              </a:pPr>
              <a:t>‹#›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2053" name="标题占位符 8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2054" name="文本占位符 9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1" name="日期占位符 10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pic>
        <p:nvPicPr>
          <p:cNvPr id="8" name="图片 7" descr="Logo_Small.jpg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8732170" y="35551"/>
            <a:ext cx="376334" cy="29710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098" r:id="rId1"/>
    <p:sldLayoutId id="2147484099" r:id="rId2"/>
    <p:sldLayoutId id="2147484100" r:id="rId3"/>
    <p:sldLayoutId id="2147484101" r:id="rId4"/>
    <p:sldLayoutId id="2147484102" r:id="rId5"/>
    <p:sldLayoutId id="2147484103" r:id="rId6"/>
    <p:sldLayoutId id="2147484104" r:id="rId7"/>
    <p:sldLayoutId id="2147484105" r:id="rId8"/>
    <p:sldLayoutId id="2147484106" r:id="rId9"/>
    <p:sldLayoutId id="2147484107" r:id="rId10"/>
    <p:sldLayoutId id="2147484108" r:id="rId11"/>
    <p:sldLayoutId id="2147484109" r:id="rId12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黑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黑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黑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黑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e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10" Type="http://schemas.openxmlformats.org/officeDocument/2006/relationships/image" Target="../media/image29.jpeg"/><Relationship Id="rId4" Type="http://schemas.openxmlformats.org/officeDocument/2006/relationships/image" Target="../media/image23.jpeg"/><Relationship Id="rId9" Type="http://schemas.openxmlformats.org/officeDocument/2006/relationships/image" Target="../media/image28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jpeg"/><Relationship Id="rId5" Type="http://schemas.openxmlformats.org/officeDocument/2006/relationships/image" Target="../media/image47.png"/><Relationship Id="rId10" Type="http://schemas.openxmlformats.org/officeDocument/2006/relationships/image" Target="../media/image52.png"/><Relationship Id="rId4" Type="http://schemas.openxmlformats.org/officeDocument/2006/relationships/image" Target="../media/image46.jpeg"/><Relationship Id="rId9" Type="http://schemas.openxmlformats.org/officeDocument/2006/relationships/image" Target="../media/image5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10" Type="http://schemas.openxmlformats.org/officeDocument/2006/relationships/image" Target="../media/image61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68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jpeg"/><Relationship Id="rId5" Type="http://schemas.openxmlformats.org/officeDocument/2006/relationships/image" Target="../media/image73.jpeg"/><Relationship Id="rId4" Type="http://schemas.openxmlformats.org/officeDocument/2006/relationships/image" Target="../media/image72.jpe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jpeg"/><Relationship Id="rId3" Type="http://schemas.openxmlformats.org/officeDocument/2006/relationships/image" Target="../media/image3.png"/><Relationship Id="rId7" Type="http://schemas.openxmlformats.org/officeDocument/2006/relationships/image" Target="../media/image79.jpeg"/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jpeg"/><Relationship Id="rId5" Type="http://schemas.openxmlformats.org/officeDocument/2006/relationships/image" Target="../media/image77.jpeg"/><Relationship Id="rId4" Type="http://schemas.openxmlformats.org/officeDocument/2006/relationships/image" Target="../media/image76.jpeg"/><Relationship Id="rId9" Type="http://schemas.openxmlformats.org/officeDocument/2006/relationships/image" Target="../media/image8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mailto:mashuai@buaa.edu.cn" TargetMode="External"/><Relationship Id="rId2" Type="http://schemas.openxmlformats.org/officeDocument/2006/relationships/hyperlink" Target="http://mashuai.buaa.edu.cn/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2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14.jpe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14"/>
          <p:cNvSpPr>
            <a:spLocks noChangeArrowheads="1"/>
          </p:cNvSpPr>
          <p:nvPr/>
        </p:nvSpPr>
        <p:spPr bwMode="auto">
          <a:xfrm>
            <a:off x="362476" y="4379367"/>
            <a:ext cx="8352928" cy="1785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ctr">
              <a:spcBef>
                <a:spcPct val="20000"/>
              </a:spcBef>
            </a:pPr>
            <a:r>
              <a:rPr lang="zh-CN" altLang="en-US" sz="3200" b="1" dirty="0" smtClean="0">
                <a:solidFill>
                  <a:srgbClr val="000099"/>
                </a:solidFill>
                <a:latin typeface="+mn-lt"/>
                <a:ea typeface="+mn-ea"/>
              </a:rPr>
              <a:t>马 帅</a:t>
            </a:r>
            <a:endParaRPr lang="en-US" altLang="zh-CN" sz="3200" b="1" dirty="0" smtClean="0">
              <a:solidFill>
                <a:srgbClr val="000099"/>
              </a:solidFill>
              <a:latin typeface="+mn-lt"/>
              <a:ea typeface="+mn-ea"/>
            </a:endParaRPr>
          </a:p>
        </p:txBody>
      </p:sp>
      <p:sp>
        <p:nvSpPr>
          <p:cNvPr id="15363" name="Rectangle 15"/>
          <p:cNvSpPr>
            <a:spLocks noRot="1" noChangeArrowheads="1"/>
          </p:cNvSpPr>
          <p:nvPr/>
        </p:nvSpPr>
        <p:spPr bwMode="auto">
          <a:xfrm>
            <a:off x="107504" y="404664"/>
            <a:ext cx="8964488" cy="18308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lnSpc>
                <a:spcPct val="140000"/>
              </a:lnSpc>
            </a:pPr>
            <a:r>
              <a:rPr lang="zh-CN" altLang="en-US" sz="4400" b="1" dirty="0" smtClean="0">
                <a:solidFill>
                  <a:srgbClr val="000099"/>
                </a:solidFill>
                <a:latin typeface="+mn-ea"/>
                <a:ea typeface="+mn-ea"/>
              </a:rPr>
              <a:t>大数据近似计算</a:t>
            </a:r>
            <a:endParaRPr lang="en-US" altLang="zh-CN" sz="4400" b="1" dirty="0" smtClean="0">
              <a:solidFill>
                <a:srgbClr val="000099"/>
              </a:solidFill>
              <a:latin typeface="+mn-ea"/>
              <a:ea typeface="+mn-ea"/>
            </a:endParaRPr>
          </a:p>
        </p:txBody>
      </p:sp>
      <p:pic>
        <p:nvPicPr>
          <p:cNvPr id="15364" name="Picture 23" descr="2010091417382109574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2348880"/>
            <a:ext cx="91440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图片 4" descr="beihang-logo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429124" y="5429264"/>
            <a:ext cx="4427099" cy="914400"/>
          </a:xfrm>
          <a:prstGeom prst="rect">
            <a:avLst/>
          </a:prstGeom>
        </p:spPr>
      </p:pic>
      <p:pic>
        <p:nvPicPr>
          <p:cNvPr id="9" name="图片 2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84952" y="5429264"/>
            <a:ext cx="3444172" cy="839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矩形 6"/>
          <p:cNvSpPr/>
          <p:nvPr/>
        </p:nvSpPr>
        <p:spPr>
          <a:xfrm>
            <a:off x="0" y="0"/>
            <a:ext cx="885828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b="1" dirty="0" smtClean="0">
                <a:solidFill>
                  <a:srgbClr val="C00000"/>
                </a:solidFill>
              </a:rPr>
              <a:t>“大数据融合应用”系列公益直播讲座，</a:t>
            </a:r>
            <a:r>
              <a:rPr lang="en-US" altLang="zh-CN" sz="1400" b="1" dirty="0" smtClean="0">
                <a:solidFill>
                  <a:srgbClr val="C00000"/>
                </a:solidFill>
              </a:rPr>
              <a:t>2020, 4</a:t>
            </a:r>
            <a:r>
              <a:rPr lang="zh-CN" altLang="en-US" sz="1400" b="1" dirty="0" smtClean="0">
                <a:solidFill>
                  <a:srgbClr val="C00000"/>
                </a:solidFill>
              </a:rPr>
              <a:t>月</a:t>
            </a:r>
            <a:r>
              <a:rPr lang="en-US" altLang="zh-CN" sz="1400" b="1" dirty="0" smtClean="0">
                <a:solidFill>
                  <a:srgbClr val="C00000"/>
                </a:solidFill>
              </a:rPr>
              <a:t>8</a:t>
            </a:r>
            <a:r>
              <a:rPr lang="zh-CN" altLang="en-US" sz="1400" b="1" dirty="0" smtClean="0">
                <a:solidFill>
                  <a:srgbClr val="C00000"/>
                </a:solidFill>
              </a:rPr>
              <a:t>日</a:t>
            </a:r>
            <a:endParaRPr lang="en-US" altLang="zh-CN" sz="1400" b="1" dirty="0" smtClean="0">
              <a:solidFill>
                <a:srgbClr val="C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2708920"/>
            <a:ext cx="4838700" cy="2324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如，时态稠密图查询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10</a:t>
            </a:fld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0" y="6215082"/>
            <a:ext cx="9144000" cy="646331"/>
          </a:xfrm>
          <a:prstGeom prst="rect">
            <a:avLst/>
          </a:prstGeom>
          <a:ln>
            <a:solidFill>
              <a:srgbClr val="000099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200" dirty="0" err="1" smtClean="0">
                <a:ea typeface="黑体" pitchFamily="49" charset="-122"/>
              </a:rPr>
              <a:t>Shuai</a:t>
            </a:r>
            <a:r>
              <a:rPr lang="en-US" altLang="zh-CN" sz="1200" dirty="0" smtClean="0">
                <a:ea typeface="黑体" pitchFamily="49" charset="-122"/>
              </a:rPr>
              <a:t> Ma, </a:t>
            </a:r>
            <a:r>
              <a:rPr lang="en-US" altLang="zh-CN" sz="1200" dirty="0" err="1" smtClean="0">
                <a:ea typeface="黑体" pitchFamily="49" charset="-122"/>
              </a:rPr>
              <a:t>Renjun</a:t>
            </a:r>
            <a:r>
              <a:rPr lang="en-US" altLang="zh-CN" sz="1200" dirty="0" smtClean="0">
                <a:ea typeface="黑体" pitchFamily="49" charset="-122"/>
              </a:rPr>
              <a:t> </a:t>
            </a:r>
            <a:r>
              <a:rPr lang="en-US" altLang="zh-CN" sz="1200" dirty="0" err="1" smtClean="0">
                <a:ea typeface="黑体" pitchFamily="49" charset="-122"/>
              </a:rPr>
              <a:t>Hu</a:t>
            </a:r>
            <a:r>
              <a:rPr lang="en-US" altLang="zh-CN" sz="1200" dirty="0" smtClean="0">
                <a:ea typeface="黑体" pitchFamily="49" charset="-122"/>
              </a:rPr>
              <a:t>, </a:t>
            </a:r>
            <a:r>
              <a:rPr lang="en-US" altLang="zh-CN" sz="1200" dirty="0" err="1" smtClean="0">
                <a:ea typeface="黑体" pitchFamily="49" charset="-122"/>
              </a:rPr>
              <a:t>Luoshu</a:t>
            </a:r>
            <a:r>
              <a:rPr lang="en-US" altLang="zh-CN" sz="1200" dirty="0" smtClean="0">
                <a:ea typeface="黑体" pitchFamily="49" charset="-122"/>
              </a:rPr>
              <a:t> Wang, </a:t>
            </a:r>
            <a:r>
              <a:rPr lang="en-US" altLang="zh-CN" sz="1200" dirty="0" err="1" smtClean="0">
                <a:ea typeface="黑体" pitchFamily="49" charset="-122"/>
              </a:rPr>
              <a:t>Xuelian</a:t>
            </a:r>
            <a:r>
              <a:rPr lang="en-US" altLang="zh-CN" sz="1200" dirty="0" smtClean="0">
                <a:ea typeface="黑体" pitchFamily="49" charset="-122"/>
              </a:rPr>
              <a:t> Lin, </a:t>
            </a:r>
            <a:r>
              <a:rPr lang="en-US" altLang="zh-CN" sz="1200" dirty="0" err="1" smtClean="0">
                <a:ea typeface="黑体" pitchFamily="49" charset="-122"/>
              </a:rPr>
              <a:t>Jinpeng</a:t>
            </a:r>
            <a:r>
              <a:rPr lang="en-US" altLang="zh-CN" sz="1200" dirty="0" smtClean="0">
                <a:ea typeface="黑体" pitchFamily="49" charset="-122"/>
              </a:rPr>
              <a:t> </a:t>
            </a:r>
            <a:r>
              <a:rPr lang="en-US" altLang="zh-CN" sz="1200" dirty="0" err="1" smtClean="0">
                <a:ea typeface="黑体" pitchFamily="49" charset="-122"/>
              </a:rPr>
              <a:t>Huai</a:t>
            </a:r>
            <a:r>
              <a:rPr lang="en-US" altLang="zh-CN" sz="1200" dirty="0" smtClean="0">
                <a:ea typeface="黑体" pitchFamily="49" charset="-122"/>
              </a:rPr>
              <a:t>, Finding Dense </a:t>
            </a:r>
            <a:r>
              <a:rPr lang="en-US" altLang="zh-CN" sz="1200" dirty="0" err="1" smtClean="0">
                <a:ea typeface="黑体" pitchFamily="49" charset="-122"/>
              </a:rPr>
              <a:t>Subgraphs</a:t>
            </a:r>
            <a:r>
              <a:rPr lang="en-US" altLang="zh-CN" sz="1200" dirty="0" smtClean="0">
                <a:ea typeface="黑体" pitchFamily="49" charset="-122"/>
              </a:rPr>
              <a:t> in Temporal Networks, </a:t>
            </a:r>
            <a:r>
              <a:rPr lang="en-US" altLang="zh-CN" sz="1200" dirty="0" smtClean="0">
                <a:solidFill>
                  <a:srgbClr val="C00000"/>
                </a:solidFill>
                <a:ea typeface="黑体" pitchFamily="49" charset="-122"/>
              </a:rPr>
              <a:t>ICDE 2017</a:t>
            </a:r>
          </a:p>
          <a:p>
            <a:r>
              <a:rPr lang="en-US" altLang="zh-CN" sz="1200" dirty="0" err="1" smtClean="0">
                <a:ea typeface="黑体" pitchFamily="49" charset="-122"/>
              </a:rPr>
              <a:t>Shuai</a:t>
            </a:r>
            <a:r>
              <a:rPr lang="en-US" altLang="zh-CN" sz="1200" dirty="0" smtClean="0">
                <a:ea typeface="黑体" pitchFamily="49" charset="-122"/>
              </a:rPr>
              <a:t> Ma, </a:t>
            </a:r>
            <a:r>
              <a:rPr lang="en-US" altLang="zh-CN" sz="1200" dirty="0" err="1" smtClean="0">
                <a:ea typeface="黑体" pitchFamily="49" charset="-122"/>
              </a:rPr>
              <a:t>Renjun</a:t>
            </a:r>
            <a:r>
              <a:rPr lang="en-US" altLang="zh-CN" sz="1200" dirty="0" smtClean="0">
                <a:ea typeface="黑体" pitchFamily="49" charset="-122"/>
              </a:rPr>
              <a:t> </a:t>
            </a:r>
            <a:r>
              <a:rPr lang="en-US" altLang="zh-CN" sz="1200" dirty="0" err="1" smtClean="0">
                <a:ea typeface="黑体" pitchFamily="49" charset="-122"/>
              </a:rPr>
              <a:t>Hu</a:t>
            </a:r>
            <a:r>
              <a:rPr lang="en-US" altLang="zh-CN" sz="1200" dirty="0" smtClean="0">
                <a:ea typeface="黑体" pitchFamily="49" charset="-122"/>
              </a:rPr>
              <a:t>, </a:t>
            </a:r>
            <a:r>
              <a:rPr lang="en-US" altLang="zh-CN" sz="1200" dirty="0" err="1" smtClean="0">
                <a:ea typeface="黑体" pitchFamily="49" charset="-122"/>
              </a:rPr>
              <a:t>Luoshu</a:t>
            </a:r>
            <a:r>
              <a:rPr lang="en-US" altLang="zh-CN" sz="1200" dirty="0" smtClean="0">
                <a:ea typeface="黑体" pitchFamily="49" charset="-122"/>
              </a:rPr>
              <a:t> Wang, </a:t>
            </a:r>
            <a:r>
              <a:rPr lang="en-US" altLang="zh-CN" sz="1200" dirty="0" err="1" smtClean="0">
                <a:ea typeface="黑体" pitchFamily="49" charset="-122"/>
              </a:rPr>
              <a:t>Xuelian</a:t>
            </a:r>
            <a:r>
              <a:rPr lang="en-US" altLang="zh-CN" sz="1200" dirty="0" smtClean="0">
                <a:ea typeface="黑体" pitchFamily="49" charset="-122"/>
              </a:rPr>
              <a:t> Lin, </a:t>
            </a:r>
            <a:r>
              <a:rPr lang="en-US" altLang="zh-CN" sz="1200" dirty="0" err="1" smtClean="0">
                <a:ea typeface="黑体" pitchFamily="49" charset="-122"/>
              </a:rPr>
              <a:t>Jinpeng</a:t>
            </a:r>
            <a:r>
              <a:rPr lang="en-US" altLang="zh-CN" sz="1200" dirty="0" smtClean="0">
                <a:ea typeface="黑体" pitchFamily="49" charset="-122"/>
              </a:rPr>
              <a:t> </a:t>
            </a:r>
            <a:r>
              <a:rPr lang="en-US" altLang="zh-CN" sz="1200" dirty="0" err="1" smtClean="0">
                <a:ea typeface="黑体" pitchFamily="49" charset="-122"/>
              </a:rPr>
              <a:t>Huai</a:t>
            </a:r>
            <a:r>
              <a:rPr lang="en-US" altLang="zh-CN" sz="1200" dirty="0" smtClean="0">
                <a:ea typeface="黑体" pitchFamily="49" charset="-122"/>
              </a:rPr>
              <a:t>, </a:t>
            </a:r>
            <a:r>
              <a:rPr lang="en-US" sz="1200" i="1" dirty="0" smtClean="0"/>
              <a:t>An Efficient Approach to Finding Dense Temporal </a:t>
            </a:r>
            <a:r>
              <a:rPr lang="en-US" sz="1200" i="1" dirty="0" err="1" smtClean="0"/>
              <a:t>Subgraphs</a:t>
            </a:r>
            <a:r>
              <a:rPr lang="en-US" sz="1200" i="1" dirty="0" smtClean="0"/>
              <a:t>, </a:t>
            </a:r>
            <a:r>
              <a:rPr lang="en-US" altLang="zh-CN" sz="1200" dirty="0" smtClean="0">
                <a:solidFill>
                  <a:srgbClr val="C00000"/>
                </a:solidFill>
                <a:ea typeface="黑体" pitchFamily="49" charset="-122"/>
              </a:rPr>
              <a:t> TKDE, TO appear</a:t>
            </a:r>
            <a:endParaRPr lang="zh-CN" altLang="en-US" sz="1200" dirty="0">
              <a:solidFill>
                <a:srgbClr val="C00000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95536" y="2708920"/>
            <a:ext cx="37497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Evolving convergence assumption</a:t>
            </a:r>
          </a:p>
        </p:txBody>
      </p:sp>
      <p:sp>
        <p:nvSpPr>
          <p:cNvPr id="13" name="矩形 12"/>
          <p:cNvSpPr/>
          <p:nvPr/>
        </p:nvSpPr>
        <p:spPr>
          <a:xfrm>
            <a:off x="251520" y="980728"/>
            <a:ext cx="4572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 smtClean="0">
                <a:latin typeface="+mn-ea"/>
                <a:ea typeface="+mn-ea"/>
              </a:rPr>
              <a:t>在演化生物学中，</a:t>
            </a:r>
            <a:r>
              <a:rPr lang="zh-CN" altLang="en-US" b="1" dirty="0" smtClean="0">
                <a:solidFill>
                  <a:srgbClr val="FF0000"/>
                </a:solidFill>
                <a:latin typeface="+mn-ea"/>
                <a:ea typeface="+mn-ea"/>
              </a:rPr>
              <a:t>趋同演化</a:t>
            </a:r>
            <a:r>
              <a:rPr lang="zh-CN" altLang="en-US" dirty="0" smtClean="0">
                <a:latin typeface="+mn-ea"/>
                <a:ea typeface="+mn-ea"/>
              </a:rPr>
              <a:t>（</a:t>
            </a:r>
            <a:r>
              <a:rPr lang="en-US" altLang="zh-CN" dirty="0" smtClean="0">
                <a:latin typeface="+mn-ea"/>
                <a:ea typeface="+mn-ea"/>
              </a:rPr>
              <a:t>Convergent evolution</a:t>
            </a:r>
            <a:r>
              <a:rPr lang="zh-CN" altLang="en-US" dirty="0" smtClean="0">
                <a:latin typeface="+mn-ea"/>
                <a:ea typeface="+mn-ea"/>
              </a:rPr>
              <a:t>）指的是两种不具亲缘关系的动物</a:t>
            </a:r>
            <a:r>
              <a:rPr lang="en-US" altLang="zh-CN" dirty="0" smtClean="0">
                <a:latin typeface="+mn-ea"/>
                <a:ea typeface="+mn-ea"/>
              </a:rPr>
              <a:t>/</a:t>
            </a:r>
            <a:r>
              <a:rPr lang="zh-CN" altLang="en-US" dirty="0" smtClean="0">
                <a:latin typeface="+mn-ea"/>
                <a:ea typeface="+mn-ea"/>
              </a:rPr>
              <a:t>植物长期生活在相同或相似的环境，或曰生态系统，它们因应需要而发展出相同功能的器官的现象，即同功器官</a:t>
            </a:r>
            <a:endParaRPr lang="zh-CN" altLang="en-US" dirty="0">
              <a:latin typeface="+mn-ea"/>
              <a:ea typeface="+mn-ea"/>
            </a:endParaRPr>
          </a:p>
        </p:txBody>
      </p:sp>
      <p:pic>
        <p:nvPicPr>
          <p:cNvPr id="14" name="图片 13" descr="Astrophytum_asterias1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236296" y="908720"/>
            <a:ext cx="1728192" cy="1715198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grpSp>
        <p:nvGrpSpPr>
          <p:cNvPr id="3" name="组合 19"/>
          <p:cNvGrpSpPr/>
          <p:nvPr/>
        </p:nvGrpSpPr>
        <p:grpSpPr>
          <a:xfrm>
            <a:off x="4572000" y="4437112"/>
            <a:ext cx="4392488" cy="1728192"/>
            <a:chOff x="4716016" y="4437112"/>
            <a:chExt cx="4392488" cy="1728192"/>
          </a:xfrm>
        </p:grpSpPr>
        <p:pic>
          <p:nvPicPr>
            <p:cNvPr id="3075" name="Picture 3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4716016" y="4437112"/>
              <a:ext cx="4392488" cy="91445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</p:pic>
        <p:pic>
          <p:nvPicPr>
            <p:cNvPr id="3076" name="Picture 4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4716016" y="5373216"/>
              <a:ext cx="4009508" cy="79208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</p:pic>
      </p:grp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95536" y="5211663"/>
            <a:ext cx="4032448" cy="809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5" name="组合 18"/>
          <p:cNvGrpSpPr/>
          <p:nvPr/>
        </p:nvGrpSpPr>
        <p:grpSpPr>
          <a:xfrm>
            <a:off x="5076055" y="947518"/>
            <a:ext cx="3888433" cy="3250506"/>
            <a:chOff x="5076055" y="947518"/>
            <a:chExt cx="3888433" cy="3250506"/>
          </a:xfrm>
        </p:grpSpPr>
        <p:grpSp>
          <p:nvGrpSpPr>
            <p:cNvPr id="7" name="组合 16"/>
            <p:cNvGrpSpPr/>
            <p:nvPr/>
          </p:nvGrpSpPr>
          <p:grpSpPr>
            <a:xfrm>
              <a:off x="5076055" y="947518"/>
              <a:ext cx="1944217" cy="3250506"/>
              <a:chOff x="5076055" y="947518"/>
              <a:chExt cx="1944217" cy="3250506"/>
            </a:xfrm>
          </p:grpSpPr>
          <p:pic>
            <p:nvPicPr>
              <p:cNvPr id="15" name="图片 14" descr="E_obesa_symmetrica_ies.jpg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5076056" y="947518"/>
                <a:ext cx="1917700" cy="1676400"/>
              </a:xfrm>
              <a:prstGeom prst="rect">
                <a:avLst/>
              </a:prstGeom>
              <a:ln w="38100">
                <a:solidFill>
                  <a:srgbClr val="000099"/>
                </a:solidFill>
              </a:ln>
            </p:spPr>
          </p:pic>
          <p:pic>
            <p:nvPicPr>
              <p:cNvPr id="16" name="图片 15" descr="220px-Euphorbia_February_2008-2.jpg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5076055" y="2747717"/>
                <a:ext cx="1944217" cy="1450307"/>
              </a:xfrm>
              <a:prstGeom prst="rect">
                <a:avLst/>
              </a:prstGeom>
              <a:ln w="38100">
                <a:solidFill>
                  <a:srgbClr val="000099"/>
                </a:solidFill>
              </a:ln>
            </p:spPr>
          </p:pic>
        </p:grpSp>
        <p:pic>
          <p:nvPicPr>
            <p:cNvPr id="18" name="图片 17" descr="Euphorbia_milii_-_flower_view01.jpg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236296" y="2747718"/>
              <a:ext cx="1728192" cy="1440160"/>
            </a:xfrm>
            <a:prstGeom prst="rect">
              <a:avLst/>
            </a:prstGeom>
            <a:ln w="38100">
              <a:solidFill>
                <a:srgbClr val="000099"/>
              </a:solidFill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>
            <a:spLocks/>
          </p:cNvSpPr>
          <p:nvPr/>
        </p:nvSpPr>
        <p:spPr>
          <a:xfrm>
            <a:off x="323528" y="2564904"/>
            <a:ext cx="8640960" cy="1048544"/>
          </a:xfrm>
          <a:prstGeom prst="rect">
            <a:avLst/>
          </a:prstGeom>
        </p:spPr>
        <p:txBody>
          <a:bodyPr/>
          <a:lstStyle/>
          <a:p>
            <a:pPr lvl="0" algn="ctr" eaLnBrk="0" hangingPunct="0">
              <a:defRPr/>
            </a:pPr>
            <a:r>
              <a:rPr lang="zh-CN" altLang="en-US" sz="3600" b="1" kern="0" dirty="0" smtClean="0">
                <a:solidFill>
                  <a:srgbClr val="C00000"/>
                </a:solidFill>
                <a:latin typeface="+mj-lt"/>
                <a:ea typeface="+mj-ea"/>
                <a:cs typeface="+mj-cs"/>
              </a:rPr>
              <a:t>大数据的数据近似</a:t>
            </a:r>
            <a:endParaRPr lang="zh-CN" altLang="en-US" sz="2800" b="1" kern="0" dirty="0" smtClean="0">
              <a:solidFill>
                <a:srgbClr val="C00000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059832" y="3717032"/>
            <a:ext cx="3600400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4000" b="1" dirty="0" smtClean="0">
                <a:ln w="1905"/>
                <a:solidFill>
                  <a:srgbClr val="000099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R</a:t>
            </a:r>
            <a:r>
              <a:rPr lang="en-US" altLang="zh-CN" sz="4000" b="1" dirty="0" smtClean="0">
                <a:ln w="1905"/>
                <a:solidFill>
                  <a:srgbClr val="FF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</a:t>
            </a:r>
            <a:r>
              <a:rPr lang="en-US" altLang="zh-CN" sz="4000" b="1" dirty="0" smtClean="0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=</a:t>
            </a:r>
            <a:r>
              <a:rPr lang="en-US" altLang="zh-CN" sz="4000" b="1" dirty="0" smtClean="0">
                <a:ln w="1905"/>
                <a:solidFill>
                  <a:srgbClr val="FF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</a:t>
            </a:r>
            <a:r>
              <a:rPr lang="en-US" altLang="zh-CN" sz="4000" b="1" dirty="0" smtClean="0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Q(</a:t>
            </a:r>
            <a:r>
              <a:rPr lang="en-US" altLang="zh-CN" sz="4000" b="1" dirty="0" smtClean="0">
                <a:ln w="1905"/>
                <a:solidFill>
                  <a:srgbClr val="FF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D</a:t>
            </a:r>
            <a:r>
              <a:rPr lang="en-US" altLang="zh-CN" sz="4000" b="1" dirty="0" smtClean="0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) </a:t>
            </a:r>
            <a:endParaRPr lang="zh-CN" altLang="en-US" sz="4000" b="1" dirty="0">
              <a:ln w="1905"/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 descr="See the source imag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072330" y="2264098"/>
            <a:ext cx="1950720" cy="1950720"/>
          </a:xfrm>
          <a:prstGeom prst="rect">
            <a:avLst/>
          </a:prstGeom>
          <a:noFill/>
        </p:spPr>
      </p:pic>
      <p:pic>
        <p:nvPicPr>
          <p:cNvPr id="23556" name="Picture 4" descr="See the source image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72330" y="4071942"/>
            <a:ext cx="1785950" cy="1785950"/>
          </a:xfrm>
          <a:prstGeom prst="rect">
            <a:avLst/>
          </a:prstGeom>
          <a:noFill/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数据近似技术</a:t>
            </a:r>
            <a:endParaRPr lang="zh-CN" altLang="en-US" sz="3600" b="1" dirty="0">
              <a:solidFill>
                <a:srgbClr val="C00000"/>
              </a:solidFill>
              <a:latin typeface="Arial Unicode MS" pitchFamily="34" charset="-122"/>
              <a:ea typeface="黑体" pitchFamily="49" charset="-122"/>
            </a:endParaRPr>
          </a:p>
        </p:txBody>
      </p:sp>
      <p:sp>
        <p:nvSpPr>
          <p:cNvPr id="5" name="内容占位符 2"/>
          <p:cNvSpPr>
            <a:spLocks noChangeArrowheads="1"/>
          </p:cNvSpPr>
          <p:nvPr/>
        </p:nvSpPr>
        <p:spPr bwMode="auto">
          <a:xfrm>
            <a:off x="251520" y="1052736"/>
            <a:ext cx="8712968" cy="1224136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lIns="97182" tIns="48591" rIns="97182" bIns="48591"/>
          <a:lstStyle/>
          <a:p>
            <a:pPr defTabSz="971550">
              <a:spcBef>
                <a:spcPct val="60000"/>
              </a:spcBef>
              <a:buClr>
                <a:schemeClr val="accent1"/>
              </a:buClr>
              <a:buSzPct val="80000"/>
            </a:pPr>
            <a:r>
              <a:rPr lang="zh-CN" altLang="en-US" sz="2400" dirty="0" smtClean="0">
                <a:solidFill>
                  <a:srgbClr val="FF0000"/>
                </a:solidFill>
                <a:latin typeface="+mj-lt"/>
                <a:ea typeface="黑体" pitchFamily="49" charset="-122"/>
                <a:cs typeface="Times New Roman" pitchFamily="18" charset="0"/>
              </a:rPr>
              <a:t>主要思想</a:t>
            </a:r>
            <a:r>
              <a:rPr lang="zh-CN" altLang="en-US" sz="2400" dirty="0" smtClean="0">
                <a:solidFill>
                  <a:srgbClr val="000000"/>
                </a:solidFill>
                <a:latin typeface="+mj-lt"/>
                <a:ea typeface="黑体" pitchFamily="49" charset="-122"/>
                <a:cs typeface="Times New Roman" pitchFamily="18" charset="0"/>
              </a:rPr>
              <a:t>：对一类查询复杂性高的查询语言</a:t>
            </a:r>
            <a:r>
              <a:rPr lang="en-US" altLang="zh-CN" sz="2400" dirty="0" smtClean="0">
                <a:latin typeface="+mj-lt"/>
                <a:ea typeface="黑体" pitchFamily="49" charset="-122"/>
                <a:cs typeface="Times New Roman" pitchFamily="18" charset="0"/>
              </a:rPr>
              <a:t>Q</a:t>
            </a:r>
            <a:r>
              <a:rPr lang="en-US" altLang="zh-CN" sz="2400" dirty="0" smtClean="0">
                <a:solidFill>
                  <a:srgbClr val="000000"/>
                </a:solidFill>
                <a:latin typeface="+mj-lt"/>
                <a:ea typeface="黑体" pitchFamily="49" charset="-122"/>
                <a:cs typeface="Times New Roman" pitchFamily="18" charset="0"/>
              </a:rPr>
              <a:t> </a:t>
            </a:r>
            <a:r>
              <a:rPr lang="zh-CN" altLang="en-US" sz="2400" dirty="0" smtClean="0">
                <a:solidFill>
                  <a:srgbClr val="000000"/>
                </a:solidFill>
                <a:latin typeface="+mj-lt"/>
                <a:ea typeface="黑体" pitchFamily="49" charset="-122"/>
                <a:cs typeface="Times New Roman" pitchFamily="18" charset="0"/>
              </a:rPr>
              <a:t>，将查询数据</a:t>
            </a:r>
            <a:r>
              <a:rPr lang="en-US" altLang="zh-CN" sz="2400" dirty="0" smtClean="0">
                <a:solidFill>
                  <a:srgbClr val="C00000"/>
                </a:solidFill>
                <a:latin typeface="+mj-lt"/>
                <a:ea typeface="黑体" pitchFamily="49" charset="-122"/>
                <a:cs typeface="Times New Roman" pitchFamily="18" charset="0"/>
              </a:rPr>
              <a:t>D</a:t>
            </a:r>
            <a:r>
              <a:rPr lang="zh-CN" altLang="en-US" sz="2400" dirty="0" smtClean="0">
                <a:solidFill>
                  <a:srgbClr val="000000"/>
                </a:solidFill>
                <a:latin typeface="+mj-lt"/>
                <a:ea typeface="黑体" pitchFamily="49" charset="-122"/>
                <a:cs typeface="Times New Roman" pitchFamily="18" charset="0"/>
              </a:rPr>
              <a:t>变换机器能够高效处理的较小量</a:t>
            </a:r>
            <a:r>
              <a:rPr lang="en-US" altLang="zh-CN" sz="2400" dirty="0" smtClean="0">
                <a:solidFill>
                  <a:srgbClr val="C00000"/>
                </a:solidFill>
                <a:latin typeface="+mj-lt"/>
                <a:ea typeface="黑体" pitchFamily="49" charset="-122"/>
                <a:cs typeface="Times New Roman" pitchFamily="18" charset="0"/>
              </a:rPr>
              <a:t>D’ </a:t>
            </a:r>
            <a:r>
              <a:rPr lang="zh-CN" altLang="en-US" sz="2400" dirty="0" smtClean="0">
                <a:latin typeface="+mj-lt"/>
                <a:ea typeface="黑体" pitchFamily="49" charset="-122"/>
                <a:cs typeface="Times New Roman" pitchFamily="18" charset="0"/>
              </a:rPr>
              <a:t>，并且尽量不影响查询结果的准确性。</a:t>
            </a:r>
            <a:endParaRPr lang="en-GB" altLang="zh-CN" sz="2400" dirty="0">
              <a:latin typeface="+mj-lt"/>
              <a:ea typeface="黑体" pitchFamily="49" charset="-122"/>
              <a:cs typeface="Times New Roman" pitchFamily="18" charset="0"/>
            </a:endParaRPr>
          </a:p>
        </p:txBody>
      </p:sp>
      <p:grpSp>
        <p:nvGrpSpPr>
          <p:cNvPr id="3" name="组合 15"/>
          <p:cNvGrpSpPr/>
          <p:nvPr/>
        </p:nvGrpSpPr>
        <p:grpSpPr>
          <a:xfrm>
            <a:off x="2555776" y="2420888"/>
            <a:ext cx="4101097" cy="935534"/>
            <a:chOff x="2555776" y="3789040"/>
            <a:chExt cx="4101097" cy="935534"/>
          </a:xfrm>
        </p:grpSpPr>
        <p:sp>
          <p:nvSpPr>
            <p:cNvPr id="6" name="TextBox 3"/>
            <p:cNvSpPr txBox="1">
              <a:spLocks noChangeArrowheads="1"/>
            </p:cNvSpPr>
            <p:nvPr/>
          </p:nvSpPr>
          <p:spPr bwMode="auto">
            <a:xfrm>
              <a:off x="3347864" y="3789040"/>
              <a:ext cx="2592288" cy="584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3200" dirty="0" smtClean="0">
                  <a:solidFill>
                    <a:srgbClr val="C00000"/>
                  </a:solidFill>
                  <a:latin typeface="Rockwell" pitchFamily="18" charset="0"/>
                  <a:sym typeface="Symbol" pitchFamily="18" charset="2"/>
                </a:rPr>
                <a:t> </a:t>
              </a:r>
              <a:r>
                <a:rPr lang="en-US" altLang="zh-CN" sz="2000" dirty="0" smtClean="0">
                  <a:solidFill>
                    <a:srgbClr val="C00000"/>
                  </a:solidFill>
                  <a:latin typeface="Rockwell" pitchFamily="18" charset="0"/>
                  <a:sym typeface="Symbol" pitchFamily="18" charset="2"/>
                </a:rPr>
                <a:t>approximation</a:t>
              </a:r>
              <a:endParaRPr lang="zh-CN" altLang="en-US" sz="2400" dirty="0">
                <a:latin typeface="Rockwell" pitchFamily="18" charset="0"/>
              </a:endParaRPr>
            </a:p>
          </p:txBody>
        </p:sp>
        <p:cxnSp>
          <p:nvCxnSpPr>
            <p:cNvPr id="7" name="Straight Arrow Connector 5"/>
            <p:cNvCxnSpPr/>
            <p:nvPr/>
          </p:nvCxnSpPr>
          <p:spPr bwMode="auto">
            <a:xfrm>
              <a:off x="3707879" y="4480099"/>
              <a:ext cx="1800225" cy="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8" name="TextBox 19"/>
            <p:cNvSpPr txBox="1">
              <a:spLocks noChangeArrowheads="1"/>
            </p:cNvSpPr>
            <p:nvPr/>
          </p:nvSpPr>
          <p:spPr bwMode="auto">
            <a:xfrm>
              <a:off x="2555776" y="4264199"/>
              <a:ext cx="885825" cy="4603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2400" dirty="0">
                  <a:latin typeface="Rockwell" pitchFamily="18" charset="0"/>
                  <a:sym typeface="Symbol" pitchFamily="18" charset="2"/>
                </a:rPr>
                <a:t>Q(</a:t>
              </a:r>
              <a:r>
                <a:rPr lang="en-GB" altLang="zh-CN" sz="2400" dirty="0">
                  <a:solidFill>
                    <a:srgbClr val="FF0000"/>
                  </a:solidFill>
                  <a:latin typeface="Rockwell" pitchFamily="18" charset="0"/>
                  <a:sym typeface="Symbol" pitchFamily="18" charset="2"/>
                </a:rPr>
                <a:t>D</a:t>
              </a:r>
              <a:r>
                <a:rPr lang="en-GB" altLang="zh-CN" sz="2400" dirty="0">
                  <a:latin typeface="Rockwell" pitchFamily="18" charset="0"/>
                  <a:sym typeface="Symbol" pitchFamily="18" charset="2"/>
                </a:rPr>
                <a:t>)</a:t>
              </a:r>
              <a:endParaRPr lang="zh-CN" altLang="en-US" sz="2400" dirty="0">
                <a:latin typeface="Rockwell" pitchFamily="18" charset="0"/>
              </a:endParaRPr>
            </a:p>
          </p:txBody>
        </p:sp>
        <p:sp>
          <p:nvSpPr>
            <p:cNvPr id="9" name="TextBox 19"/>
            <p:cNvSpPr txBox="1">
              <a:spLocks noChangeArrowheads="1"/>
            </p:cNvSpPr>
            <p:nvPr/>
          </p:nvSpPr>
          <p:spPr bwMode="auto">
            <a:xfrm>
              <a:off x="5603379" y="4221088"/>
              <a:ext cx="1053494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2400" dirty="0" smtClean="0">
                  <a:latin typeface="Rockwell" pitchFamily="18" charset="0"/>
                  <a:sym typeface="Symbol" pitchFamily="18" charset="2"/>
                </a:rPr>
                <a:t>Q</a:t>
              </a:r>
              <a:r>
                <a:rPr lang="en-US" altLang="zh-CN" sz="2400" dirty="0" smtClean="0">
                  <a:solidFill>
                    <a:srgbClr val="FF0000"/>
                  </a:solidFill>
                  <a:latin typeface="Rockwell" pitchFamily="18" charset="0"/>
                  <a:sym typeface="Symbol" pitchFamily="18" charset="2"/>
                </a:rPr>
                <a:t> </a:t>
              </a:r>
              <a:r>
                <a:rPr lang="en-US" altLang="zh-CN" sz="2400" dirty="0" smtClean="0">
                  <a:latin typeface="Rockwell" pitchFamily="18" charset="0"/>
                  <a:sym typeface="Symbol" pitchFamily="18" charset="2"/>
                </a:rPr>
                <a:t>(</a:t>
              </a:r>
              <a:r>
                <a:rPr lang="en-GB" altLang="zh-CN" sz="2400" dirty="0" smtClean="0">
                  <a:solidFill>
                    <a:srgbClr val="FF0000"/>
                  </a:solidFill>
                  <a:latin typeface="Rockwell" pitchFamily="18" charset="0"/>
                  <a:sym typeface="Symbol" pitchFamily="18" charset="2"/>
                </a:rPr>
                <a:t>D</a:t>
              </a:r>
              <a:r>
                <a:rPr lang="en-US" altLang="zh-CN" sz="2400" dirty="0" smtClean="0">
                  <a:solidFill>
                    <a:srgbClr val="FF0000"/>
                  </a:solidFill>
                  <a:latin typeface="Rockwell" pitchFamily="18" charset="0"/>
                  <a:sym typeface="Symbol" pitchFamily="18" charset="2"/>
                </a:rPr>
                <a:t>’</a:t>
              </a:r>
              <a:r>
                <a:rPr lang="en-GB" altLang="zh-CN" sz="2400" dirty="0" smtClean="0">
                  <a:latin typeface="Rockwell" pitchFamily="18" charset="0"/>
                  <a:sym typeface="Symbol" pitchFamily="18" charset="2"/>
                </a:rPr>
                <a:t>)</a:t>
              </a:r>
              <a:endParaRPr lang="zh-CN" altLang="en-US" sz="2400" dirty="0">
                <a:latin typeface="Rockwell" pitchFamily="18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5496" y="5838362"/>
            <a:ext cx="8999984" cy="470958"/>
          </a:xfrm>
          <a:prstGeom prst="rect">
            <a:avLst/>
          </a:prstGeom>
          <a:blipFill dpi="0" rotWithShape="1">
            <a:blip r:embed="rId4" cstate="print">
              <a:alphaModFix amt="84000"/>
            </a:blip>
            <a:srcRect/>
            <a:tile tx="0" ty="0" sx="100000" sy="100000" flip="none" algn="tl"/>
          </a:blipFill>
          <a:ln w="12700" cmpd="thickThin">
            <a:solidFill>
              <a:srgbClr val="FF0000"/>
            </a:solidFill>
            <a:miter lim="800000"/>
            <a:headEnd/>
            <a:tailEnd/>
          </a:ln>
        </p:spPr>
        <p:txBody>
          <a:bodyPr/>
          <a:lstStyle/>
          <a:p>
            <a:pPr algn="ctr">
              <a:defRPr/>
            </a:pPr>
            <a:r>
              <a:rPr lang="zh-CN" altLang="en-US" sz="2400" b="1" dirty="0" smtClean="0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  <a:sym typeface="Wingdings" pitchFamily="2" charset="2"/>
              </a:rPr>
              <a:t>挑战</a:t>
            </a:r>
            <a:r>
              <a:rPr lang="en-US" altLang="zh-CN" sz="2400" b="1" dirty="0" smtClean="0">
                <a:solidFill>
                  <a:schemeClr val="tx1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  <a:sym typeface="Wingdings" pitchFamily="2" charset="2"/>
              </a:rPr>
              <a:t>: </a:t>
            </a:r>
            <a:r>
              <a:rPr lang="en-US" altLang="zh-CN" sz="2400" b="1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  <a:sym typeface="Wingdings" pitchFamily="2" charset="2"/>
              </a:rPr>
              <a:t> </a:t>
            </a:r>
            <a:r>
              <a:rPr lang="zh-CN" altLang="en-US" sz="2400" b="1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  <a:sym typeface="Wingdings" pitchFamily="2" charset="2"/>
              </a:rPr>
              <a:t>平衡查询的效率和查询的准确性</a:t>
            </a:r>
            <a:r>
              <a:rPr lang="en-US" altLang="zh-CN" sz="2400" b="1" dirty="0" smtClean="0">
                <a:solidFill>
                  <a:schemeClr val="tx1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  <a:sym typeface="Wingdings" pitchFamily="2" charset="2"/>
              </a:rPr>
              <a:t>!</a:t>
            </a:r>
            <a:endParaRPr lang="en-US" altLang="zh-CN" sz="2400" b="1" dirty="0">
              <a:solidFill>
                <a:schemeClr val="tx1"/>
              </a:solidFill>
              <a:latin typeface="Arial Unicode MS" pitchFamily="34" charset="-122"/>
              <a:ea typeface="黑体" pitchFamily="49" charset="-122"/>
              <a:cs typeface="Arial Unicode MS" pitchFamily="34" charset="-122"/>
              <a:sym typeface="Wingdings" pitchFamily="2" charset="2"/>
            </a:endParaRPr>
          </a:p>
        </p:txBody>
      </p:sp>
      <p:grpSp>
        <p:nvGrpSpPr>
          <p:cNvPr id="10" name="组合 17"/>
          <p:cNvGrpSpPr/>
          <p:nvPr/>
        </p:nvGrpSpPr>
        <p:grpSpPr>
          <a:xfrm>
            <a:off x="142844" y="3857628"/>
            <a:ext cx="6768752" cy="1581274"/>
            <a:chOff x="1331640" y="2564904"/>
            <a:chExt cx="6768752" cy="1581274"/>
          </a:xfrm>
        </p:grpSpPr>
        <p:sp>
          <p:nvSpPr>
            <p:cNvPr id="16" name="TextBox 19"/>
            <p:cNvSpPr txBox="1">
              <a:spLocks noChangeArrowheads="1"/>
            </p:cNvSpPr>
            <p:nvPr/>
          </p:nvSpPr>
          <p:spPr bwMode="auto">
            <a:xfrm>
              <a:off x="2339752" y="3068960"/>
              <a:ext cx="4680520" cy="10772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GB" altLang="zh-CN" sz="2400" dirty="0" smtClean="0">
                  <a:solidFill>
                    <a:srgbClr val="FF0000"/>
                  </a:solidFill>
                  <a:latin typeface="Rockwell" pitchFamily="18" charset="0"/>
                  <a:sym typeface="Symbol" pitchFamily="18" charset="2"/>
                </a:rPr>
                <a:t>D</a:t>
              </a:r>
              <a:r>
                <a:rPr lang="en-GB" altLang="zh-CN" sz="2400" dirty="0" smtClean="0">
                  <a:latin typeface="Rockwell" pitchFamily="18" charset="0"/>
                  <a:sym typeface="Symbol" pitchFamily="18" charset="2"/>
                </a:rPr>
                <a:t>   </a:t>
              </a:r>
              <a:r>
                <a:rPr lang="en-US" altLang="zh-CN" sz="2400" dirty="0" smtClean="0">
                  <a:latin typeface="Rockwell" pitchFamily="18" charset="0"/>
                  <a:sym typeface="Symbol" pitchFamily="18" charset="2"/>
                </a:rPr>
                <a:t>=  HARD(</a:t>
              </a:r>
              <a:r>
                <a:rPr lang="en-US" altLang="zh-CN" sz="2400" dirty="0" smtClean="0">
                  <a:solidFill>
                    <a:srgbClr val="FF0000"/>
                  </a:solidFill>
                  <a:latin typeface="Rockwell" pitchFamily="18" charset="0"/>
                  <a:sym typeface="Symbol" pitchFamily="18" charset="2"/>
                </a:rPr>
                <a:t>D</a:t>
              </a:r>
              <a:r>
                <a:rPr lang="en-US" altLang="zh-CN" sz="2400" dirty="0" smtClean="0">
                  <a:latin typeface="Rockwell" pitchFamily="18" charset="0"/>
                  <a:sym typeface="Symbol" pitchFamily="18" charset="2"/>
                </a:rPr>
                <a:t>) + SOFT(</a:t>
              </a:r>
              <a:r>
                <a:rPr lang="en-US" altLang="zh-CN" sz="2400" dirty="0" smtClean="0">
                  <a:solidFill>
                    <a:srgbClr val="FF0000"/>
                  </a:solidFill>
                  <a:latin typeface="Rockwell" pitchFamily="18" charset="0"/>
                  <a:sym typeface="Symbol" pitchFamily="18" charset="2"/>
                </a:rPr>
                <a:t>D</a:t>
              </a:r>
              <a:r>
                <a:rPr lang="en-US" altLang="zh-CN" sz="2400" dirty="0" smtClean="0">
                  <a:latin typeface="Rockwell" pitchFamily="18" charset="0"/>
                  <a:sym typeface="Symbol" pitchFamily="18" charset="2"/>
                </a:rPr>
                <a:t>) </a:t>
              </a:r>
            </a:p>
            <a:p>
              <a:pPr algn="ctr"/>
              <a:r>
                <a:rPr lang="en-US" altLang="zh-CN" sz="2400" dirty="0" smtClean="0">
                  <a:solidFill>
                    <a:srgbClr val="FF0000"/>
                  </a:solidFill>
                  <a:latin typeface="Rockwell" pitchFamily="18" charset="0"/>
                  <a:sym typeface="Symbol" pitchFamily="18" charset="2"/>
                </a:rPr>
                <a:t>                               </a:t>
              </a:r>
              <a:r>
                <a:rPr lang="en-US" altLang="zh-CN" sz="4000" b="1" dirty="0" smtClean="0">
                  <a:solidFill>
                    <a:srgbClr val="FF0000"/>
                  </a:solidFill>
                  <a:latin typeface="Rockwell" pitchFamily="18" charset="0"/>
                  <a:sym typeface="Symbol" pitchFamily="18" charset="2"/>
                </a:rPr>
                <a:t>×</a:t>
              </a:r>
              <a:endParaRPr lang="zh-CN" altLang="en-US" sz="2400" b="1" dirty="0">
                <a:latin typeface="Rockwell" pitchFamily="18" charset="0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1331640" y="2564904"/>
              <a:ext cx="6768752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000" b="1" dirty="0" smtClean="0">
                  <a:solidFill>
                    <a:srgbClr val="FF0000"/>
                  </a:solidFill>
                  <a:ea typeface="黑体" pitchFamily="49" charset="-122"/>
                </a:rPr>
                <a:t>二八定律</a:t>
              </a:r>
              <a:r>
                <a:rPr lang="zh-CN" altLang="en-US" sz="2000" b="1" dirty="0" smtClean="0">
                  <a:ea typeface="黑体" pitchFamily="49" charset="-122"/>
                </a:rPr>
                <a:t>：</a:t>
              </a:r>
              <a:r>
                <a:rPr lang="zh-CN" altLang="en-US" sz="2000" dirty="0" smtClean="0">
                  <a:ea typeface="黑体" pitchFamily="49" charset="-122"/>
                </a:rPr>
                <a:t>在众多现象中，</a:t>
              </a:r>
              <a:r>
                <a:rPr lang="en-US" altLang="zh-CN" sz="2000" dirty="0" smtClean="0">
                  <a:ea typeface="黑体" pitchFamily="49" charset="-122"/>
                </a:rPr>
                <a:t>80%</a:t>
              </a:r>
              <a:r>
                <a:rPr lang="zh-CN" altLang="en-US" sz="2000" dirty="0" smtClean="0">
                  <a:ea typeface="黑体" pitchFamily="49" charset="-122"/>
                </a:rPr>
                <a:t>的结果取决于</a:t>
              </a:r>
              <a:r>
                <a:rPr lang="en-US" altLang="zh-CN" sz="2000" dirty="0" smtClean="0">
                  <a:ea typeface="黑体" pitchFamily="49" charset="-122"/>
                </a:rPr>
                <a:t>20%</a:t>
              </a:r>
              <a:r>
                <a:rPr lang="zh-CN" altLang="en-US" sz="2000" dirty="0" smtClean="0">
                  <a:ea typeface="黑体" pitchFamily="49" charset="-122"/>
                </a:rPr>
                <a:t>的原因</a:t>
              </a:r>
              <a:endParaRPr lang="zh-CN" altLang="en-US" sz="2000" dirty="0">
                <a:ea typeface="黑体" pitchFamily="49" charset="-122"/>
              </a:endParaRPr>
            </a:p>
          </p:txBody>
        </p:sp>
      </p:grpSp>
      <p:sp>
        <p:nvSpPr>
          <p:cNvPr id="15" name="灯片编号占位符 1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12</a:t>
            </a:fld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61571" y="857232"/>
            <a:ext cx="3553833" cy="30130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如一、</a:t>
            </a:r>
            <a:r>
              <a:rPr lang="zh-CN" altLang="en-US" sz="3600" b="1" dirty="0" smtClean="0">
                <a:solidFill>
                  <a:srgbClr val="C00000"/>
                </a:solidFill>
                <a:ea typeface="黑体" pitchFamily="49" charset="-122"/>
              </a:rPr>
              <a:t>最短路径</a:t>
            </a:r>
            <a:r>
              <a:rPr lang="en-US" altLang="zh-CN" sz="3600" b="1" dirty="0" smtClean="0">
                <a:solidFill>
                  <a:srgbClr val="C00000"/>
                </a:solidFill>
                <a:ea typeface="黑体" pitchFamily="49" charset="-122"/>
              </a:rPr>
              <a:t>/</a:t>
            </a:r>
            <a:r>
              <a:rPr lang="zh-CN" altLang="en-US" sz="3600" b="1" dirty="0" smtClean="0">
                <a:solidFill>
                  <a:srgbClr val="C00000"/>
                </a:solidFill>
                <a:ea typeface="黑体" pitchFamily="49" charset="-122"/>
              </a:rPr>
              <a:t>距离</a:t>
            </a:r>
            <a:endParaRPr lang="zh-CN" altLang="en-US" sz="36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13</a:t>
            </a:fld>
            <a:endParaRPr lang="zh-CN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72610" y="5072074"/>
            <a:ext cx="8999984" cy="756710"/>
          </a:xfrm>
          <a:prstGeom prst="rect">
            <a:avLst/>
          </a:prstGeom>
          <a:blipFill dpi="0" rotWithShape="1">
            <a:blip r:embed="rId3" cstate="print">
              <a:alphaModFix amt="84000"/>
            </a:blip>
            <a:srcRect/>
            <a:tile tx="0" ty="0" sx="100000" sy="100000" flip="none" algn="tl"/>
          </a:blipFill>
          <a:ln w="12700" cmpd="thickThin">
            <a:solidFill>
              <a:srgbClr val="FF0000"/>
            </a:solidFill>
            <a:miter lim="800000"/>
            <a:headEnd/>
            <a:tailEnd/>
          </a:ln>
        </p:spPr>
        <p:txBody>
          <a:bodyPr/>
          <a:lstStyle/>
          <a:p>
            <a:pPr algn="ctr">
              <a:defRPr/>
            </a:pPr>
            <a:r>
              <a:rPr lang="zh-CN" altLang="en-US" sz="2000" dirty="0" smtClean="0">
                <a:solidFill>
                  <a:srgbClr val="FF0000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  <a:sym typeface="Wingdings" pitchFamily="2" charset="2"/>
              </a:rPr>
              <a:t>在真实的公路网络和社会网络中，数据减少了</a:t>
            </a:r>
            <a:r>
              <a:rPr lang="en-US" altLang="zh-CN" sz="2000" dirty="0" smtClean="0">
                <a:solidFill>
                  <a:srgbClr val="FF0000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  <a:sym typeface="Wingdings" pitchFamily="2" charset="2"/>
              </a:rPr>
              <a:t>1/3!</a:t>
            </a:r>
          </a:p>
          <a:p>
            <a:pPr algn="ctr">
              <a:defRPr/>
            </a:pPr>
            <a:r>
              <a:rPr lang="zh-CN" altLang="en-US" sz="2000" dirty="0" smtClean="0">
                <a:solidFill>
                  <a:srgbClr val="FF0000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  <a:sym typeface="Wingdings" pitchFamily="2" charset="2"/>
              </a:rPr>
              <a:t>是一种针对最短路径</a:t>
            </a:r>
            <a:r>
              <a:rPr lang="en-US" altLang="zh-CN" sz="2000" dirty="0" smtClean="0">
                <a:solidFill>
                  <a:srgbClr val="FF0000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  <a:sym typeface="Wingdings" pitchFamily="2" charset="2"/>
              </a:rPr>
              <a:t>/</a:t>
            </a:r>
            <a:r>
              <a:rPr lang="zh-CN" altLang="en-US" sz="2000" dirty="0" smtClean="0">
                <a:solidFill>
                  <a:srgbClr val="FF0000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  <a:sym typeface="Wingdings" pitchFamily="2" charset="2"/>
              </a:rPr>
              <a:t>距离的轻量级的通用的数据缩减技术</a:t>
            </a:r>
            <a:r>
              <a:rPr lang="en-US" altLang="zh-CN" sz="2000" dirty="0" smtClean="0">
                <a:solidFill>
                  <a:srgbClr val="FF0000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  <a:sym typeface="Wingdings" pitchFamily="2" charset="2"/>
              </a:rPr>
              <a:t>!</a:t>
            </a:r>
            <a:endParaRPr lang="en-US" altLang="zh-CN" sz="2000" dirty="0">
              <a:solidFill>
                <a:srgbClr val="FF0000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  <a:sym typeface="Wingdings" pitchFamily="2" charset="2"/>
            </a:endParaRPr>
          </a:p>
        </p:txBody>
      </p:sp>
      <p:sp>
        <p:nvSpPr>
          <p:cNvPr id="13" name="内容占位符 2"/>
          <p:cNvSpPr>
            <a:spLocks noGrp="1"/>
          </p:cNvSpPr>
          <p:nvPr>
            <p:ph idx="1"/>
          </p:nvPr>
        </p:nvSpPr>
        <p:spPr>
          <a:xfrm>
            <a:off x="35496" y="1428736"/>
            <a:ext cx="5184576" cy="1785950"/>
          </a:xfrm>
        </p:spPr>
        <p:txBody>
          <a:bodyPr/>
          <a:lstStyle/>
          <a:p>
            <a:r>
              <a:rPr lang="zh-CN" altLang="en-US" sz="2000" dirty="0" smtClean="0">
                <a:ea typeface="黑体" pitchFamily="49" charset="-122"/>
              </a:rPr>
              <a:t>针对有权无向图，提出</a:t>
            </a:r>
            <a:r>
              <a:rPr lang="en-US" sz="2000" dirty="0" smtClean="0"/>
              <a:t> “</a:t>
            </a:r>
            <a:r>
              <a:rPr lang="en-US" altLang="zh-CN" sz="2000" dirty="0" smtClean="0">
                <a:solidFill>
                  <a:srgbClr val="FF0000"/>
                </a:solidFill>
                <a:ea typeface="黑体" pitchFamily="49" charset="-122"/>
              </a:rPr>
              <a:t>proxies</a:t>
            </a:r>
            <a:r>
              <a:rPr lang="en-US" sz="2000" dirty="0" smtClean="0"/>
              <a:t>”</a:t>
            </a:r>
            <a:r>
              <a:rPr lang="zh-CN" altLang="en-US" sz="2000" dirty="0" smtClean="0"/>
              <a:t>概念</a:t>
            </a:r>
            <a:endParaRPr lang="en-US" altLang="zh-CN" sz="2000" dirty="0" smtClean="0">
              <a:ea typeface="黑体" pitchFamily="49" charset="-122"/>
            </a:endParaRPr>
          </a:p>
          <a:p>
            <a:r>
              <a:rPr lang="zh-CN" altLang="en-US" sz="2000" dirty="0" smtClean="0">
                <a:ea typeface="黑体" pitchFamily="49" charset="-122"/>
              </a:rPr>
              <a:t>每个</a:t>
            </a:r>
            <a:r>
              <a:rPr lang="en-US" altLang="zh-CN" sz="2000" dirty="0" smtClean="0">
                <a:ea typeface="黑体" pitchFamily="49" charset="-122"/>
              </a:rPr>
              <a:t>proxy</a:t>
            </a:r>
            <a:r>
              <a:rPr lang="zh-CN" altLang="en-US" sz="2000" dirty="0" smtClean="0">
                <a:ea typeface="黑体" pitchFamily="49" charset="-122"/>
              </a:rPr>
              <a:t>代表了一个子图</a:t>
            </a:r>
            <a:r>
              <a:rPr lang="en-US" altLang="zh-CN" sz="2000" dirty="0" smtClean="0">
                <a:ea typeface="黑体" pitchFamily="49" charset="-122"/>
              </a:rPr>
              <a:t>DRA</a:t>
            </a:r>
            <a:r>
              <a:rPr lang="zh-CN" altLang="en-US" sz="2000" dirty="0" smtClean="0">
                <a:ea typeface="黑体" pitchFamily="49" charset="-122"/>
              </a:rPr>
              <a:t>中的顶点</a:t>
            </a:r>
            <a:r>
              <a:rPr lang="en-US" altLang="zh-CN" sz="2000" dirty="0" smtClean="0">
                <a:ea typeface="黑体" pitchFamily="49" charset="-122"/>
              </a:rPr>
              <a:t>(</a:t>
            </a:r>
            <a:r>
              <a:rPr lang="zh-CN" altLang="en-US" sz="2000" dirty="0" smtClean="0">
                <a:ea typeface="黑体" pitchFamily="49" charset="-122"/>
              </a:rPr>
              <a:t>互补重叠</a:t>
            </a:r>
            <a:r>
              <a:rPr lang="en-US" altLang="zh-CN" sz="2000" dirty="0" smtClean="0">
                <a:ea typeface="黑体" pitchFamily="49" charset="-122"/>
              </a:rPr>
              <a:t>)</a:t>
            </a:r>
          </a:p>
          <a:p>
            <a:r>
              <a:rPr lang="en-US" altLang="zh-CN" sz="2000" dirty="0" smtClean="0">
                <a:ea typeface="黑体" pitchFamily="49" charset="-122"/>
              </a:rPr>
              <a:t>Proxies </a:t>
            </a:r>
            <a:r>
              <a:rPr lang="zh-CN" altLang="en-US" sz="2000" dirty="0" smtClean="0">
                <a:ea typeface="黑体" pitchFamily="49" charset="-122"/>
              </a:rPr>
              <a:t>能够在</a:t>
            </a:r>
            <a:r>
              <a:rPr lang="en-US" altLang="zh-CN" sz="2000" dirty="0" smtClean="0">
                <a:ea typeface="黑体" pitchFamily="49" charset="-122"/>
              </a:rPr>
              <a:t>O(n)</a:t>
            </a:r>
            <a:r>
              <a:rPr lang="zh-CN" altLang="en-US" sz="2000" dirty="0" smtClean="0">
                <a:ea typeface="黑体" pitchFamily="49" charset="-122"/>
              </a:rPr>
              <a:t>时间内算出</a:t>
            </a:r>
            <a:endParaRPr lang="en-US" altLang="zh-CN" sz="2000" dirty="0" smtClean="0">
              <a:ea typeface="黑体" pitchFamily="49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23528" y="3857628"/>
            <a:ext cx="842493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 smtClean="0">
                <a:solidFill>
                  <a:srgbClr val="FF0000"/>
                </a:solidFill>
                <a:ea typeface="黑体" pitchFamily="49" charset="-122"/>
              </a:rPr>
              <a:t>关键性质</a:t>
            </a:r>
            <a:r>
              <a:rPr lang="en-US" altLang="zh-CN" sz="2000" b="1" dirty="0" smtClean="0">
                <a:solidFill>
                  <a:srgbClr val="FF0000"/>
                </a:solidFill>
                <a:ea typeface="黑体" pitchFamily="49" charset="-122"/>
              </a:rPr>
              <a:t>: </a:t>
            </a:r>
            <a:r>
              <a:rPr lang="zh-CN" altLang="en-US" sz="2000" dirty="0" smtClean="0">
                <a:ea typeface="黑体" pitchFamily="49" charset="-122"/>
              </a:rPr>
              <a:t>给定图</a:t>
            </a:r>
            <a:r>
              <a:rPr lang="en-US" altLang="zh-CN" sz="2000" dirty="0" smtClean="0">
                <a:ea typeface="黑体" pitchFamily="49" charset="-122"/>
              </a:rPr>
              <a:t>G</a:t>
            </a:r>
            <a:r>
              <a:rPr lang="zh-CN" altLang="en-US" sz="2000" dirty="0" smtClean="0">
                <a:ea typeface="黑体" pitchFamily="49" charset="-122"/>
              </a:rPr>
              <a:t>、顶点</a:t>
            </a:r>
            <a:r>
              <a:rPr lang="en-US" altLang="zh-CN" sz="2000" dirty="0" smtClean="0">
                <a:ea typeface="黑体" pitchFamily="49" charset="-122"/>
              </a:rPr>
              <a:t>u</a:t>
            </a:r>
            <a:r>
              <a:rPr lang="zh-CN" altLang="en-US" sz="2000" dirty="0" smtClean="0">
                <a:ea typeface="黑体" pitchFamily="49" charset="-122"/>
              </a:rPr>
              <a:t>和</a:t>
            </a:r>
            <a:r>
              <a:rPr lang="en-US" altLang="zh-CN" sz="2000" dirty="0" smtClean="0">
                <a:ea typeface="黑体" pitchFamily="49" charset="-122"/>
              </a:rPr>
              <a:t>v</a:t>
            </a:r>
            <a:r>
              <a:rPr lang="zh-CN" altLang="en-US" sz="2000" dirty="0" smtClean="0">
                <a:ea typeface="黑体" pitchFamily="49" charset="-122"/>
              </a:rPr>
              <a:t>及其代理</a:t>
            </a:r>
            <a:r>
              <a:rPr lang="en-US" altLang="zh-CN" sz="2000" dirty="0" smtClean="0">
                <a:ea typeface="黑体" pitchFamily="49" charset="-122"/>
              </a:rPr>
              <a:t>u</a:t>
            </a:r>
            <a:r>
              <a:rPr lang="en-US" altLang="zh-CN" sz="2000" baseline="-25000" dirty="0" smtClean="0">
                <a:ea typeface="黑体" pitchFamily="49" charset="-122"/>
              </a:rPr>
              <a:t>p</a:t>
            </a:r>
            <a:r>
              <a:rPr lang="zh-CN" altLang="en-US" sz="2000" dirty="0" smtClean="0">
                <a:ea typeface="黑体" pitchFamily="49" charset="-122"/>
              </a:rPr>
              <a:t>和</a:t>
            </a:r>
            <a:r>
              <a:rPr lang="en-US" altLang="zh-CN" sz="2000" dirty="0" err="1" smtClean="0">
                <a:ea typeface="黑体" pitchFamily="49" charset="-122"/>
              </a:rPr>
              <a:t>v</a:t>
            </a:r>
            <a:r>
              <a:rPr lang="en-US" altLang="zh-CN" sz="2000" baseline="-25000" dirty="0" err="1" smtClean="0">
                <a:ea typeface="黑体" pitchFamily="49" charset="-122"/>
              </a:rPr>
              <a:t>p</a:t>
            </a:r>
            <a:r>
              <a:rPr lang="zh-CN" altLang="en-US" sz="2000" dirty="0" smtClean="0">
                <a:ea typeface="黑体" pitchFamily="49" charset="-122"/>
              </a:rPr>
              <a:t>，则：</a:t>
            </a:r>
            <a:endParaRPr lang="en-US" altLang="zh-CN" sz="2000" dirty="0" smtClean="0">
              <a:ea typeface="黑体" pitchFamily="49" charset="-122"/>
            </a:endParaRPr>
          </a:p>
          <a:p>
            <a:pPr lvl="1"/>
            <a:r>
              <a:rPr lang="en-US" altLang="zh-CN" sz="2000" dirty="0" smtClean="0">
                <a:ea typeface="黑体" pitchFamily="49" charset="-122"/>
              </a:rPr>
              <a:t>    (1) path(u, v) =    path(u, u</a:t>
            </a:r>
            <a:r>
              <a:rPr lang="en-US" altLang="zh-CN" sz="2000" baseline="-25000" dirty="0" smtClean="0">
                <a:ea typeface="黑体" pitchFamily="49" charset="-122"/>
              </a:rPr>
              <a:t>p</a:t>
            </a:r>
            <a:r>
              <a:rPr lang="en-US" altLang="zh-CN" sz="2000" dirty="0" smtClean="0">
                <a:ea typeface="黑体" pitchFamily="49" charset="-122"/>
              </a:rPr>
              <a:t>)  +   path(u</a:t>
            </a:r>
            <a:r>
              <a:rPr lang="en-US" altLang="zh-CN" sz="2000" baseline="-25000" dirty="0" smtClean="0">
                <a:ea typeface="黑体" pitchFamily="49" charset="-122"/>
              </a:rPr>
              <a:t>p</a:t>
            </a:r>
            <a:r>
              <a:rPr lang="en-US" altLang="zh-CN" sz="2000" dirty="0" smtClean="0">
                <a:ea typeface="黑体" pitchFamily="49" charset="-122"/>
              </a:rPr>
              <a:t>, </a:t>
            </a:r>
            <a:r>
              <a:rPr lang="en-US" altLang="zh-CN" sz="2000" dirty="0" err="1" smtClean="0">
                <a:ea typeface="黑体" pitchFamily="49" charset="-122"/>
              </a:rPr>
              <a:t>v</a:t>
            </a:r>
            <a:r>
              <a:rPr lang="en-US" altLang="zh-CN" sz="2000" baseline="-25000" dirty="0" err="1" smtClean="0">
                <a:ea typeface="黑体" pitchFamily="49" charset="-122"/>
              </a:rPr>
              <a:t>p</a:t>
            </a:r>
            <a:r>
              <a:rPr lang="en-US" altLang="zh-CN" sz="2000" dirty="0" smtClean="0">
                <a:ea typeface="黑体" pitchFamily="49" charset="-122"/>
              </a:rPr>
              <a:t>)    +   path(</a:t>
            </a:r>
            <a:r>
              <a:rPr lang="en-US" altLang="zh-CN" sz="2000" dirty="0" err="1" smtClean="0">
                <a:ea typeface="黑体" pitchFamily="49" charset="-122"/>
              </a:rPr>
              <a:t>v</a:t>
            </a:r>
            <a:r>
              <a:rPr lang="en-US" altLang="zh-CN" sz="2000" baseline="-25000" dirty="0" err="1" smtClean="0">
                <a:ea typeface="黑体" pitchFamily="49" charset="-122"/>
              </a:rPr>
              <a:t>p</a:t>
            </a:r>
            <a:r>
              <a:rPr lang="en-US" altLang="zh-CN" sz="2000" dirty="0" smtClean="0">
                <a:ea typeface="黑体" pitchFamily="49" charset="-122"/>
              </a:rPr>
              <a:t>, v)</a:t>
            </a:r>
          </a:p>
          <a:p>
            <a:pPr lvl="1"/>
            <a:r>
              <a:rPr lang="en-US" altLang="zh-CN" sz="2000" dirty="0" smtClean="0">
                <a:ea typeface="黑体" pitchFamily="49" charset="-122"/>
              </a:rPr>
              <a:t>    (2) dist(u, v)   =   dist(u, u</a:t>
            </a:r>
            <a:r>
              <a:rPr lang="en-US" altLang="zh-CN" sz="2000" baseline="-25000" dirty="0" smtClean="0">
                <a:ea typeface="黑体" pitchFamily="49" charset="-122"/>
              </a:rPr>
              <a:t>p</a:t>
            </a:r>
            <a:r>
              <a:rPr lang="en-US" altLang="zh-CN" sz="2000" dirty="0" smtClean="0">
                <a:ea typeface="黑体" pitchFamily="49" charset="-122"/>
              </a:rPr>
              <a:t>)    +   dist(u</a:t>
            </a:r>
            <a:r>
              <a:rPr lang="en-US" altLang="zh-CN" sz="2000" baseline="-25000" dirty="0" smtClean="0">
                <a:ea typeface="黑体" pitchFamily="49" charset="-122"/>
              </a:rPr>
              <a:t>p</a:t>
            </a:r>
            <a:r>
              <a:rPr lang="en-US" altLang="zh-CN" sz="2000" dirty="0" smtClean="0">
                <a:ea typeface="黑体" pitchFamily="49" charset="-122"/>
              </a:rPr>
              <a:t>, </a:t>
            </a:r>
            <a:r>
              <a:rPr lang="en-US" altLang="zh-CN" sz="2000" dirty="0" err="1" smtClean="0">
                <a:ea typeface="黑体" pitchFamily="49" charset="-122"/>
              </a:rPr>
              <a:t>v</a:t>
            </a:r>
            <a:r>
              <a:rPr lang="en-US" altLang="zh-CN" sz="2000" baseline="-25000" dirty="0" err="1" smtClean="0">
                <a:ea typeface="黑体" pitchFamily="49" charset="-122"/>
              </a:rPr>
              <a:t>p</a:t>
            </a:r>
            <a:r>
              <a:rPr lang="en-US" altLang="zh-CN" sz="2000" dirty="0" smtClean="0">
                <a:ea typeface="黑体" pitchFamily="49" charset="-122"/>
              </a:rPr>
              <a:t>)     +   dist(</a:t>
            </a:r>
            <a:r>
              <a:rPr lang="en-US" altLang="zh-CN" sz="2000" dirty="0" err="1" smtClean="0">
                <a:ea typeface="黑体" pitchFamily="49" charset="-122"/>
              </a:rPr>
              <a:t>v</a:t>
            </a:r>
            <a:r>
              <a:rPr lang="en-US" altLang="zh-CN" sz="2000" baseline="-25000" dirty="0" err="1" smtClean="0">
                <a:ea typeface="黑体" pitchFamily="49" charset="-122"/>
              </a:rPr>
              <a:t>p</a:t>
            </a:r>
            <a:r>
              <a:rPr lang="en-US" altLang="zh-CN" sz="2000" dirty="0" smtClean="0">
                <a:ea typeface="黑体" pitchFamily="49" charset="-122"/>
              </a:rPr>
              <a:t>, v)</a:t>
            </a:r>
          </a:p>
        </p:txBody>
      </p:sp>
      <p:sp>
        <p:nvSpPr>
          <p:cNvPr id="8" name="矩形 7"/>
          <p:cNvSpPr/>
          <p:nvPr/>
        </p:nvSpPr>
        <p:spPr>
          <a:xfrm>
            <a:off x="89756" y="6027027"/>
            <a:ext cx="8964488" cy="830997"/>
          </a:xfrm>
          <a:prstGeom prst="rect">
            <a:avLst/>
          </a:prstGeom>
          <a:ln>
            <a:solidFill>
              <a:srgbClr val="000099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200" dirty="0" err="1" smtClean="0">
                <a:ea typeface="黑体" pitchFamily="49" charset="-122"/>
              </a:rPr>
              <a:t>Shuai</a:t>
            </a:r>
            <a:r>
              <a:rPr lang="en-US" altLang="zh-CN" sz="1200" dirty="0" smtClean="0">
                <a:ea typeface="黑体" pitchFamily="49" charset="-122"/>
              </a:rPr>
              <a:t> Ma, </a:t>
            </a:r>
            <a:r>
              <a:rPr lang="en-US" altLang="zh-CN" sz="1200" dirty="0" err="1" smtClean="0">
                <a:ea typeface="黑体" pitchFamily="49" charset="-122"/>
              </a:rPr>
              <a:t>Kaiyu</a:t>
            </a:r>
            <a:r>
              <a:rPr lang="en-US" altLang="zh-CN" sz="1200" dirty="0" smtClean="0">
                <a:ea typeface="黑体" pitchFamily="49" charset="-122"/>
              </a:rPr>
              <a:t> </a:t>
            </a:r>
            <a:r>
              <a:rPr lang="en-US" altLang="zh-CN" sz="1200" dirty="0" err="1" smtClean="0">
                <a:ea typeface="黑体" pitchFamily="49" charset="-122"/>
              </a:rPr>
              <a:t>Feng</a:t>
            </a:r>
            <a:r>
              <a:rPr lang="en-US" altLang="zh-CN" sz="1200" dirty="0" smtClean="0">
                <a:ea typeface="黑体" pitchFamily="49" charset="-122"/>
              </a:rPr>
              <a:t>, </a:t>
            </a:r>
            <a:r>
              <a:rPr lang="en-US" altLang="zh-CN" sz="1200" dirty="0" err="1" smtClean="0">
                <a:ea typeface="黑体" pitchFamily="49" charset="-122"/>
              </a:rPr>
              <a:t>Jianxin</a:t>
            </a:r>
            <a:r>
              <a:rPr lang="en-US" altLang="zh-CN" sz="1200" dirty="0" smtClean="0">
                <a:ea typeface="黑体" pitchFamily="49" charset="-122"/>
              </a:rPr>
              <a:t> Li, </a:t>
            </a:r>
            <a:r>
              <a:rPr lang="en-US" altLang="zh-CN" sz="1200" dirty="0" err="1" smtClean="0">
                <a:ea typeface="黑体" pitchFamily="49" charset="-122"/>
              </a:rPr>
              <a:t>Haixun</a:t>
            </a:r>
            <a:r>
              <a:rPr lang="en-US" altLang="zh-CN" sz="1200" dirty="0" smtClean="0">
                <a:ea typeface="黑体" pitchFamily="49" charset="-122"/>
              </a:rPr>
              <a:t> Wang, </a:t>
            </a:r>
            <a:r>
              <a:rPr lang="en-US" altLang="zh-CN" sz="1200" dirty="0" err="1" smtClean="0">
                <a:ea typeface="黑体" pitchFamily="49" charset="-122"/>
              </a:rPr>
              <a:t>Gao</a:t>
            </a:r>
            <a:r>
              <a:rPr lang="en-US" altLang="zh-CN" sz="1200" dirty="0" smtClean="0">
                <a:ea typeface="黑体" pitchFamily="49" charset="-122"/>
              </a:rPr>
              <a:t> Cong, and </a:t>
            </a:r>
            <a:r>
              <a:rPr lang="en-US" altLang="zh-CN" sz="1200" dirty="0" err="1" smtClean="0">
                <a:ea typeface="黑体" pitchFamily="49" charset="-122"/>
              </a:rPr>
              <a:t>Jinpeng</a:t>
            </a:r>
            <a:r>
              <a:rPr lang="en-US" altLang="zh-CN" sz="1200" dirty="0" smtClean="0">
                <a:ea typeface="黑体" pitchFamily="49" charset="-122"/>
              </a:rPr>
              <a:t> </a:t>
            </a:r>
            <a:r>
              <a:rPr lang="en-US" altLang="zh-CN" sz="1200" dirty="0" err="1" smtClean="0">
                <a:ea typeface="黑体" pitchFamily="49" charset="-122"/>
              </a:rPr>
              <a:t>Huai</a:t>
            </a:r>
            <a:r>
              <a:rPr lang="en-US" altLang="zh-CN" sz="1200" dirty="0" smtClean="0">
                <a:ea typeface="黑体" pitchFamily="49" charset="-122"/>
              </a:rPr>
              <a:t>, Proxies for Shortest Path and Distance Queries. </a:t>
            </a:r>
            <a:r>
              <a:rPr lang="en-US" altLang="zh-CN" sz="1200" dirty="0" smtClean="0">
                <a:solidFill>
                  <a:srgbClr val="C00000"/>
                </a:solidFill>
                <a:ea typeface="黑体" pitchFamily="49" charset="-122"/>
              </a:rPr>
              <a:t>TKDE 2016</a:t>
            </a:r>
            <a:r>
              <a:rPr lang="en-US" altLang="zh-CN" sz="1200" dirty="0" smtClean="0">
                <a:ea typeface="黑体" pitchFamily="49" charset="-122"/>
              </a:rPr>
              <a:t>.</a:t>
            </a:r>
          </a:p>
          <a:p>
            <a:r>
              <a:rPr lang="en-US" altLang="zh-CN" sz="1200" dirty="0" err="1" smtClean="0">
                <a:ea typeface="黑体" pitchFamily="49" charset="-122"/>
              </a:rPr>
              <a:t>Shuai</a:t>
            </a:r>
            <a:r>
              <a:rPr lang="en-US" altLang="zh-CN" sz="1200" dirty="0" smtClean="0">
                <a:ea typeface="黑体" pitchFamily="49" charset="-122"/>
              </a:rPr>
              <a:t> Ma, </a:t>
            </a:r>
            <a:r>
              <a:rPr lang="en-US" altLang="zh-CN" sz="1200" dirty="0" err="1" smtClean="0">
                <a:ea typeface="黑体" pitchFamily="49" charset="-122"/>
              </a:rPr>
              <a:t>Kaiyu</a:t>
            </a:r>
            <a:r>
              <a:rPr lang="en-US" altLang="zh-CN" sz="1200" dirty="0" smtClean="0">
                <a:ea typeface="黑体" pitchFamily="49" charset="-122"/>
              </a:rPr>
              <a:t> </a:t>
            </a:r>
            <a:r>
              <a:rPr lang="en-US" altLang="zh-CN" sz="1200" dirty="0" err="1" smtClean="0">
                <a:ea typeface="黑体" pitchFamily="49" charset="-122"/>
              </a:rPr>
              <a:t>Feng</a:t>
            </a:r>
            <a:r>
              <a:rPr lang="en-US" altLang="zh-CN" sz="1200" dirty="0" smtClean="0">
                <a:ea typeface="黑体" pitchFamily="49" charset="-122"/>
              </a:rPr>
              <a:t>, </a:t>
            </a:r>
            <a:r>
              <a:rPr lang="en-US" altLang="zh-CN" sz="1200" dirty="0" err="1" smtClean="0">
                <a:ea typeface="黑体" pitchFamily="49" charset="-122"/>
              </a:rPr>
              <a:t>Jianxin</a:t>
            </a:r>
            <a:r>
              <a:rPr lang="en-US" altLang="zh-CN" sz="1200" dirty="0" smtClean="0">
                <a:ea typeface="黑体" pitchFamily="49" charset="-122"/>
              </a:rPr>
              <a:t> Li, </a:t>
            </a:r>
            <a:r>
              <a:rPr lang="en-US" altLang="zh-CN" sz="1200" dirty="0" err="1" smtClean="0">
                <a:ea typeface="黑体" pitchFamily="49" charset="-122"/>
              </a:rPr>
              <a:t>Haixun</a:t>
            </a:r>
            <a:r>
              <a:rPr lang="en-US" altLang="zh-CN" sz="1200" dirty="0" smtClean="0">
                <a:ea typeface="黑体" pitchFamily="49" charset="-122"/>
              </a:rPr>
              <a:t> Wang, </a:t>
            </a:r>
            <a:r>
              <a:rPr lang="en-US" altLang="zh-CN" sz="1200" dirty="0" err="1" smtClean="0">
                <a:ea typeface="黑体" pitchFamily="49" charset="-122"/>
              </a:rPr>
              <a:t>Gao</a:t>
            </a:r>
            <a:r>
              <a:rPr lang="en-US" altLang="zh-CN" sz="1200" dirty="0" smtClean="0">
                <a:ea typeface="黑体" pitchFamily="49" charset="-122"/>
              </a:rPr>
              <a:t> Cong, and </a:t>
            </a:r>
            <a:r>
              <a:rPr lang="en-US" altLang="zh-CN" sz="1200" dirty="0" err="1" smtClean="0">
                <a:ea typeface="黑体" pitchFamily="49" charset="-122"/>
              </a:rPr>
              <a:t>Jinpeng</a:t>
            </a:r>
            <a:r>
              <a:rPr lang="en-US" altLang="zh-CN" sz="1200" dirty="0" smtClean="0">
                <a:ea typeface="黑体" pitchFamily="49" charset="-122"/>
              </a:rPr>
              <a:t> </a:t>
            </a:r>
            <a:r>
              <a:rPr lang="en-US" altLang="zh-CN" sz="1200" dirty="0" err="1" smtClean="0">
                <a:ea typeface="黑体" pitchFamily="49" charset="-122"/>
              </a:rPr>
              <a:t>Huai</a:t>
            </a:r>
            <a:r>
              <a:rPr lang="en-US" altLang="zh-CN" sz="1200" dirty="0" smtClean="0">
                <a:ea typeface="黑体" pitchFamily="49" charset="-122"/>
              </a:rPr>
              <a:t>, Proxies for Shortest Path and Distance Queries. </a:t>
            </a:r>
            <a:r>
              <a:rPr lang="en-US" altLang="zh-CN" sz="1200" dirty="0" smtClean="0">
                <a:solidFill>
                  <a:srgbClr val="C00000"/>
                </a:solidFill>
                <a:ea typeface="黑体" pitchFamily="49" charset="-122"/>
              </a:rPr>
              <a:t>ICDE 2017 (TKDE Extended Abstract)</a:t>
            </a:r>
            <a:r>
              <a:rPr lang="en-US" altLang="zh-CN" sz="1200" dirty="0" smtClean="0">
                <a:ea typeface="黑体" pitchFamily="49" charset="-122"/>
              </a:rPr>
              <a:t>.</a:t>
            </a:r>
            <a:endParaRPr lang="en-US" altLang="zh-CN" sz="1200" dirty="0" err="1" smtClean="0">
              <a:ea typeface="黑体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如二，网络链接预测</a:t>
            </a:r>
            <a:endParaRPr lang="zh-CN" altLang="en-US" sz="3600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14</a:t>
            </a:fld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0" y="5808166"/>
            <a:ext cx="9144000" cy="1031051"/>
          </a:xfrm>
          <a:prstGeom prst="rect">
            <a:avLst/>
          </a:prstGeom>
          <a:ln>
            <a:solidFill>
              <a:srgbClr val="000099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400" dirty="0" err="1" smtClean="0">
                <a:ea typeface="黑体" pitchFamily="49" charset="-122"/>
              </a:rPr>
              <a:t>Dashun</a:t>
            </a:r>
            <a:r>
              <a:rPr lang="en-US" altLang="zh-CN" sz="1400" dirty="0" smtClean="0">
                <a:ea typeface="黑体" pitchFamily="49" charset="-122"/>
              </a:rPr>
              <a:t> Wang, Dino </a:t>
            </a:r>
            <a:r>
              <a:rPr lang="en-US" altLang="zh-CN" sz="1400" dirty="0" err="1" smtClean="0">
                <a:ea typeface="黑体" pitchFamily="49" charset="-122"/>
              </a:rPr>
              <a:t>Pedreschi</a:t>
            </a:r>
            <a:r>
              <a:rPr lang="en-US" altLang="zh-CN" sz="1400" dirty="0" smtClean="0">
                <a:ea typeface="黑体" pitchFamily="49" charset="-122"/>
              </a:rPr>
              <a:t>, </a:t>
            </a:r>
            <a:r>
              <a:rPr lang="en-US" altLang="zh-CN" sz="1400" dirty="0" err="1" smtClean="0">
                <a:ea typeface="黑体" pitchFamily="49" charset="-122"/>
              </a:rPr>
              <a:t>Chaoming</a:t>
            </a:r>
            <a:r>
              <a:rPr lang="en-US" altLang="zh-CN" sz="1400" dirty="0" smtClean="0">
                <a:ea typeface="黑体" pitchFamily="49" charset="-122"/>
              </a:rPr>
              <a:t> Song, </a:t>
            </a:r>
            <a:r>
              <a:rPr lang="en-US" altLang="zh-CN" sz="1400" dirty="0" err="1" smtClean="0">
                <a:ea typeface="黑体" pitchFamily="49" charset="-122"/>
              </a:rPr>
              <a:t>Fosca</a:t>
            </a:r>
            <a:r>
              <a:rPr lang="en-US" altLang="zh-CN" sz="1400" dirty="0" smtClean="0">
                <a:ea typeface="黑体" pitchFamily="49" charset="-122"/>
              </a:rPr>
              <a:t> </a:t>
            </a:r>
            <a:r>
              <a:rPr lang="en-US" altLang="zh-CN" sz="1400" dirty="0" err="1" smtClean="0">
                <a:ea typeface="黑体" pitchFamily="49" charset="-122"/>
              </a:rPr>
              <a:t>Giannotti</a:t>
            </a:r>
            <a:r>
              <a:rPr lang="en-US" altLang="zh-CN" sz="1400" dirty="0" smtClean="0">
                <a:ea typeface="黑体" pitchFamily="49" charset="-122"/>
              </a:rPr>
              <a:t>, Albert-</a:t>
            </a:r>
            <a:r>
              <a:rPr lang="en-US" altLang="zh-CN" sz="1400" dirty="0" err="1" smtClean="0">
                <a:ea typeface="黑体" pitchFamily="49" charset="-122"/>
              </a:rPr>
              <a:t>László</a:t>
            </a:r>
            <a:r>
              <a:rPr lang="en-US" altLang="zh-CN" sz="1400" dirty="0" smtClean="0">
                <a:ea typeface="黑体" pitchFamily="49" charset="-122"/>
              </a:rPr>
              <a:t> </a:t>
            </a:r>
            <a:r>
              <a:rPr lang="en-US" altLang="zh-CN" sz="1400" dirty="0" err="1" smtClean="0">
                <a:ea typeface="黑体" pitchFamily="49" charset="-122"/>
              </a:rPr>
              <a:t>Barabási</a:t>
            </a:r>
            <a:r>
              <a:rPr lang="en-US" altLang="zh-CN" sz="1400" dirty="0" smtClean="0">
                <a:ea typeface="黑体" pitchFamily="49" charset="-122"/>
              </a:rPr>
              <a:t>: Human mobility, social ties, and link prediction. KDD 2011.</a:t>
            </a:r>
          </a:p>
          <a:p>
            <a:pPr>
              <a:spcBef>
                <a:spcPts val="600"/>
              </a:spcBef>
            </a:pPr>
            <a:r>
              <a:rPr lang="en-US" altLang="zh-CN" sz="1400" dirty="0" err="1" smtClean="0">
                <a:ea typeface="黑体" pitchFamily="49" charset="-122"/>
              </a:rPr>
              <a:t>Chungmok</a:t>
            </a:r>
            <a:r>
              <a:rPr lang="en-US" altLang="zh-CN" sz="1400" dirty="0" smtClean="0">
                <a:ea typeface="黑体" pitchFamily="49" charset="-122"/>
              </a:rPr>
              <a:t> Lee, Minh Pham, Norman Kim, </a:t>
            </a:r>
            <a:r>
              <a:rPr lang="en-US" altLang="zh-CN" sz="1400" dirty="0" err="1" smtClean="0">
                <a:ea typeface="黑体" pitchFamily="49" charset="-122"/>
              </a:rPr>
              <a:t>Myong</a:t>
            </a:r>
            <a:r>
              <a:rPr lang="en-US" altLang="zh-CN" sz="1400" dirty="0" smtClean="0">
                <a:ea typeface="黑体" pitchFamily="49" charset="-122"/>
              </a:rPr>
              <a:t> K. </a:t>
            </a:r>
            <a:r>
              <a:rPr lang="en-US" altLang="zh-CN" sz="1400" dirty="0" err="1" smtClean="0">
                <a:ea typeface="黑体" pitchFamily="49" charset="-122"/>
              </a:rPr>
              <a:t>Jeong</a:t>
            </a:r>
            <a:r>
              <a:rPr lang="en-US" altLang="zh-CN" sz="1400" dirty="0" smtClean="0">
                <a:ea typeface="黑体" pitchFamily="49" charset="-122"/>
              </a:rPr>
              <a:t>, Dennis K. J. Lin, </a:t>
            </a:r>
            <a:r>
              <a:rPr lang="en-US" altLang="zh-CN" sz="1400" dirty="0" err="1" smtClean="0">
                <a:ea typeface="黑体" pitchFamily="49" charset="-122"/>
              </a:rPr>
              <a:t>Wanpracha</a:t>
            </a:r>
            <a:r>
              <a:rPr lang="en-US" altLang="zh-CN" sz="1400" dirty="0" smtClean="0">
                <a:ea typeface="黑体" pitchFamily="49" charset="-122"/>
              </a:rPr>
              <a:t> Art </a:t>
            </a:r>
            <a:r>
              <a:rPr lang="en-US" altLang="zh-CN" sz="1400" dirty="0" err="1" smtClean="0">
                <a:ea typeface="黑体" pitchFamily="49" charset="-122"/>
              </a:rPr>
              <a:t>Chaovalitwongse</a:t>
            </a:r>
            <a:r>
              <a:rPr lang="en-US" altLang="zh-CN" sz="1400" dirty="0" smtClean="0">
                <a:ea typeface="黑体" pitchFamily="49" charset="-122"/>
              </a:rPr>
              <a:t>. A novel link prediction approach for scale-free networks. WWW  2014.</a:t>
            </a:r>
            <a:endParaRPr lang="zh-CN" altLang="en-US" sz="1400" dirty="0"/>
          </a:p>
        </p:txBody>
      </p:sp>
      <p:sp>
        <p:nvSpPr>
          <p:cNvPr id="24" name="圆角矩形 76"/>
          <p:cNvSpPr>
            <a:spLocks noChangeArrowheads="1"/>
          </p:cNvSpPr>
          <p:nvPr/>
        </p:nvSpPr>
        <p:spPr bwMode="auto">
          <a:xfrm>
            <a:off x="323528" y="908720"/>
            <a:ext cx="8496944" cy="1008111"/>
          </a:xfrm>
          <a:prstGeom prst="roundRect">
            <a:avLst>
              <a:gd name="adj" fmla="val 2125"/>
            </a:avLst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rIns="0" anchor="ctr"/>
          <a:lstStyle>
            <a:lvl1pPr marL="342900" indent="-342900"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358775"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lvl="1" eaLnBrk="1" hangingPunct="1"/>
            <a:r>
              <a:rPr lang="zh-CN" altLang="en-US" b="1" dirty="0" smtClean="0">
                <a:solidFill>
                  <a:srgbClr val="FF0000"/>
                </a:solidFill>
                <a:latin typeface="+mn-ea"/>
                <a:ea typeface="+mn-ea"/>
              </a:rPr>
              <a:t>链接预测：</a:t>
            </a:r>
            <a:endParaRPr lang="en-US" altLang="zh-CN" b="1" dirty="0" smtClean="0">
              <a:solidFill>
                <a:srgbClr val="FF0000"/>
              </a:solidFill>
              <a:latin typeface="+mn-ea"/>
              <a:ea typeface="+mn-ea"/>
            </a:endParaRPr>
          </a:p>
          <a:p>
            <a:pPr marL="0" lvl="1" eaLnBrk="1" hangingPunct="1">
              <a:buFont typeface="Arial" pitchFamily="34" charset="0"/>
              <a:buChar char="•"/>
            </a:pPr>
            <a:r>
              <a:rPr lang="en-US" altLang="zh-CN" sz="2000" b="1" dirty="0" smtClean="0">
                <a:latin typeface="+mn-ea"/>
              </a:rPr>
              <a:t> n</a:t>
            </a:r>
            <a:r>
              <a:rPr lang="zh-CN" altLang="en-US" sz="2000" b="1" dirty="0" smtClean="0">
                <a:latin typeface="+mn-ea"/>
              </a:rPr>
              <a:t>个顶点网络，</a:t>
            </a:r>
            <a:r>
              <a:rPr lang="en-US" altLang="zh-CN" sz="2000" b="1" dirty="0" smtClean="0">
                <a:latin typeface="+mn-ea"/>
              </a:rPr>
              <a:t>O(n</a:t>
            </a:r>
            <a:r>
              <a:rPr lang="en-US" altLang="zh-CN" sz="2000" b="1" baseline="30000" dirty="0" smtClean="0">
                <a:latin typeface="+mn-ea"/>
              </a:rPr>
              <a:t>2</a:t>
            </a:r>
            <a:r>
              <a:rPr lang="en-US" altLang="zh-CN" sz="2000" b="1" dirty="0" smtClean="0">
                <a:latin typeface="+mn-ea"/>
              </a:rPr>
              <a:t>)</a:t>
            </a:r>
            <a:r>
              <a:rPr lang="zh-CN" altLang="en-US" sz="2000" b="1" dirty="0" smtClean="0">
                <a:latin typeface="+mn-ea"/>
              </a:rPr>
              <a:t>个可能链接</a:t>
            </a:r>
            <a:endParaRPr lang="en-US" altLang="zh-CN" sz="2000" b="1" dirty="0" smtClean="0">
              <a:latin typeface="+mn-ea"/>
              <a:ea typeface="+mn-ea"/>
            </a:endParaRPr>
          </a:p>
          <a:p>
            <a:pPr marL="0" lvl="1" eaLnBrk="1" hangingPunct="1">
              <a:buFont typeface="Arial" pitchFamily="34" charset="0"/>
              <a:buChar char="•"/>
            </a:pPr>
            <a:r>
              <a:rPr lang="en-US" altLang="zh-CN" sz="2000" dirty="0" smtClean="0">
                <a:latin typeface="+mn-ea"/>
                <a:ea typeface="+mn-ea"/>
              </a:rPr>
              <a:t> CPU</a:t>
            </a:r>
            <a:r>
              <a:rPr lang="zh-CN" altLang="en-US" sz="2000" dirty="0" smtClean="0">
                <a:latin typeface="+mn-ea"/>
                <a:ea typeface="+mn-ea"/>
              </a:rPr>
              <a:t>速度</a:t>
            </a:r>
            <a:r>
              <a:rPr lang="en-US" altLang="zh-CN" sz="2000" dirty="0" err="1" smtClean="0">
                <a:latin typeface="+mn-ea"/>
                <a:ea typeface="+mn-ea"/>
              </a:rPr>
              <a:t>XGHz</a:t>
            </a:r>
            <a:r>
              <a:rPr lang="en-US" altLang="zh-CN" sz="2000" dirty="0" smtClean="0">
                <a:latin typeface="+mn-ea"/>
                <a:ea typeface="+mn-ea"/>
              </a:rPr>
              <a:t>/s</a:t>
            </a:r>
            <a:r>
              <a:rPr lang="zh-CN" altLang="en-US" sz="2000" dirty="0" smtClean="0">
                <a:latin typeface="+mn-ea"/>
                <a:ea typeface="+mn-ea"/>
              </a:rPr>
              <a:t>，假定</a:t>
            </a:r>
            <a:r>
              <a:rPr lang="en-US" altLang="zh-CN" sz="2000" dirty="0" smtClean="0">
                <a:latin typeface="+mn-ea"/>
                <a:ea typeface="+mn-ea"/>
              </a:rPr>
              <a:t>1</a:t>
            </a:r>
            <a:r>
              <a:rPr lang="zh-CN" altLang="en-US" sz="2000" dirty="0" smtClean="0">
                <a:latin typeface="+mn-ea"/>
                <a:ea typeface="+mn-ea"/>
              </a:rPr>
              <a:t>个机器时钟处理</a:t>
            </a:r>
            <a:r>
              <a:rPr lang="en-US" altLang="zh-CN" sz="2000" dirty="0" smtClean="0">
                <a:latin typeface="+mn-ea"/>
                <a:ea typeface="+mn-ea"/>
              </a:rPr>
              <a:t>1</a:t>
            </a:r>
            <a:r>
              <a:rPr lang="zh-CN" altLang="en-US" sz="2000" dirty="0" smtClean="0">
                <a:latin typeface="+mn-ea"/>
                <a:ea typeface="+mn-ea"/>
              </a:rPr>
              <a:t>个顶点对。</a:t>
            </a:r>
            <a:endParaRPr kumimoji="0" lang="en-US" altLang="zh-CN" sz="2000" dirty="0">
              <a:latin typeface="+mn-ea"/>
              <a:ea typeface="+mn-ea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2784" y="2162303"/>
            <a:ext cx="7754416" cy="21307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" name="TextBox 28"/>
          <p:cNvSpPr txBox="1"/>
          <p:nvPr/>
        </p:nvSpPr>
        <p:spPr>
          <a:xfrm>
            <a:off x="611560" y="4653136"/>
            <a:ext cx="7920880" cy="864096"/>
          </a:xfrm>
          <a:prstGeom prst="rect">
            <a:avLst/>
          </a:prstGeom>
          <a:blipFill dpi="0" rotWithShape="1">
            <a:blip r:embed="rId4" cstate="print">
              <a:alphaModFix amt="84000"/>
            </a:blip>
            <a:srcRect/>
            <a:tile tx="0" ty="0" sx="100000" sy="100000" flip="none" algn="tl"/>
          </a:blipFill>
          <a:ln w="12700" cmpd="thickThin">
            <a:solidFill>
              <a:srgbClr val="FF0000"/>
            </a:solidFill>
            <a:miter lim="800000"/>
            <a:headEnd/>
            <a:tailEnd/>
          </a:ln>
        </p:spPr>
        <p:txBody>
          <a:bodyPr/>
          <a:lstStyle/>
          <a:p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多数链接预测算法仅仅预测一个可能链接子集，而不是整个网络所有可能的链接，如</a:t>
            </a:r>
            <a:r>
              <a:rPr lang="en-US" altLang="zh-CN" sz="2000" dirty="0" smtClean="0">
                <a:solidFill>
                  <a:srgbClr val="FF0000"/>
                </a:solidFill>
                <a:latin typeface="+mn-ea"/>
                <a:ea typeface="+mn-ea"/>
              </a:rPr>
              <a:t>[</a:t>
            </a:r>
            <a:r>
              <a:rPr lang="en-US" altLang="zh-CN" sz="2000" dirty="0" err="1" smtClean="0">
                <a:solidFill>
                  <a:srgbClr val="FF0000"/>
                </a:solidFill>
                <a:latin typeface="+mn-ea"/>
                <a:ea typeface="+mn-ea"/>
              </a:rPr>
              <a:t>Dashun</a:t>
            </a:r>
            <a:r>
              <a:rPr lang="en-US" altLang="zh-CN" sz="2000" dirty="0" smtClean="0">
                <a:solidFill>
                  <a:srgbClr val="FF0000"/>
                </a:solidFill>
                <a:latin typeface="+mn-ea"/>
                <a:ea typeface="+mn-ea"/>
              </a:rPr>
              <a:t>  et al. 2011,Chungmok et al. 2014].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9" grpId="0" animBg="1"/>
      <p:bldP spid="29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如二，网络链接预测</a:t>
            </a:r>
            <a:endParaRPr lang="zh-CN" altLang="en-US" sz="36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908720"/>
            <a:ext cx="8678768" cy="5237204"/>
          </a:xfrm>
        </p:spPr>
        <p:txBody>
          <a:bodyPr/>
          <a:lstStyle/>
          <a:p>
            <a:r>
              <a:rPr lang="zh-CN" altLang="en-US" sz="2400" dirty="0" smtClean="0"/>
              <a:t>直接采用非负矩阵分解的代价高</a:t>
            </a:r>
            <a:endParaRPr lang="en-US" altLang="zh-CN" sz="2400" dirty="0" smtClean="0"/>
          </a:p>
          <a:p>
            <a:pPr lvl="1"/>
            <a:r>
              <a:rPr lang="zh-CN" altLang="en-US" sz="2000" dirty="0" smtClean="0">
                <a:solidFill>
                  <a:srgbClr val="FF0000"/>
                </a:solidFill>
              </a:rPr>
              <a:t>效率低</a:t>
            </a:r>
            <a:endParaRPr lang="en-US" altLang="zh-CN" sz="2000" dirty="0" smtClean="0">
              <a:solidFill>
                <a:srgbClr val="FF0000"/>
              </a:solidFill>
            </a:endParaRPr>
          </a:p>
          <a:p>
            <a:pPr lvl="1"/>
            <a:r>
              <a:rPr lang="zh-CN" altLang="en-US" sz="2000" dirty="0" smtClean="0">
                <a:solidFill>
                  <a:srgbClr val="FF0000"/>
                </a:solidFill>
              </a:rPr>
              <a:t>数据越稀疏，效果越差</a:t>
            </a:r>
            <a:endParaRPr lang="en-US" altLang="zh-CN" sz="2000" dirty="0" smtClean="0">
              <a:solidFill>
                <a:srgbClr val="FF0000"/>
              </a:solidFill>
            </a:endParaRPr>
          </a:p>
          <a:p>
            <a:pPr>
              <a:spcBef>
                <a:spcPts val="1200"/>
              </a:spcBef>
            </a:pPr>
            <a:r>
              <a:rPr lang="zh-CN" altLang="en-US" sz="2400" dirty="0" smtClean="0">
                <a:solidFill>
                  <a:srgbClr val="FF0000"/>
                </a:solidFill>
                <a:latin typeface="+mn-ea"/>
              </a:rPr>
              <a:t>数据近似技术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</a:rPr>
              <a:t>(Ensemble Enabled Sampling</a:t>
            </a:r>
            <a:r>
              <a:rPr lang="en-US" altLang="zh-CN" sz="2400" dirty="0" smtClean="0">
                <a:latin typeface="+mn-ea"/>
              </a:rPr>
              <a:t>)</a:t>
            </a:r>
          </a:p>
          <a:p>
            <a:pPr lvl="1">
              <a:spcBef>
                <a:spcPts val="576"/>
              </a:spcBef>
            </a:pPr>
            <a:r>
              <a:rPr lang="zh-CN" altLang="en-US" sz="2000" dirty="0" smtClean="0">
                <a:solidFill>
                  <a:srgbClr val="0066CC"/>
                </a:solidFill>
              </a:rPr>
              <a:t>采样要保证一定的覆盖率</a:t>
            </a:r>
            <a:endParaRPr lang="en-US" altLang="zh-CN" sz="1800" dirty="0" smtClean="0">
              <a:solidFill>
                <a:srgbClr val="0066CC"/>
              </a:solidFill>
            </a:endParaRPr>
          </a:p>
          <a:p>
            <a:pPr lvl="1">
              <a:spcBef>
                <a:spcPts val="2400"/>
              </a:spcBef>
            </a:pPr>
            <a:r>
              <a:rPr lang="zh-CN" altLang="en-US" sz="2000" dirty="0" smtClean="0">
                <a:solidFill>
                  <a:srgbClr val="0066CC"/>
                </a:solidFill>
              </a:rPr>
              <a:t>基于链接预测特征的抽样 </a:t>
            </a:r>
            <a:r>
              <a:rPr lang="en-US" altLang="zh-CN" sz="2000" dirty="0" smtClean="0">
                <a:solidFill>
                  <a:srgbClr val="0066CC"/>
                </a:solidFill>
              </a:rPr>
              <a:t>-</a:t>
            </a:r>
            <a:r>
              <a:rPr lang="en-US" altLang="zh-CN" sz="2000" dirty="0" smtClean="0">
                <a:solidFill>
                  <a:srgbClr val="FF0000"/>
                </a:solidFill>
              </a:rPr>
              <a:t> </a:t>
            </a:r>
            <a:r>
              <a:rPr lang="en-US" altLang="zh-CN" sz="2000" dirty="0" smtClean="0"/>
              <a:t> </a:t>
            </a:r>
            <a:r>
              <a:rPr lang="en-US" altLang="zh-CN" sz="2000" dirty="0" smtClean="0">
                <a:solidFill>
                  <a:srgbClr val="0066CC"/>
                </a:solidFill>
              </a:rPr>
              <a:t>Triangles</a:t>
            </a:r>
          </a:p>
          <a:p>
            <a:pPr lvl="1">
              <a:spcBef>
                <a:spcPts val="1200"/>
              </a:spcBef>
            </a:pPr>
            <a:r>
              <a:rPr lang="zh-CN" altLang="en-US" sz="2000" dirty="0" smtClean="0">
                <a:solidFill>
                  <a:srgbClr val="FF0000"/>
                </a:solidFill>
              </a:rPr>
              <a:t>结合</a:t>
            </a:r>
            <a:r>
              <a:rPr lang="en-US" altLang="zh-CN" sz="2000" dirty="0" smtClean="0">
                <a:solidFill>
                  <a:srgbClr val="FF0000"/>
                </a:solidFill>
              </a:rPr>
              <a:t>Ensemble</a:t>
            </a:r>
            <a:r>
              <a:rPr lang="zh-CN" altLang="en-US" sz="2000" dirty="0" smtClean="0">
                <a:solidFill>
                  <a:srgbClr val="FF0000"/>
                </a:solidFill>
              </a:rPr>
              <a:t>的思想</a:t>
            </a:r>
            <a:r>
              <a:rPr lang="zh-CN" altLang="en-US" sz="2000" dirty="0" smtClean="0"/>
              <a:t>：链接</a:t>
            </a:r>
            <a:r>
              <a:rPr lang="en-US" altLang="zh-CN" sz="2000" dirty="0" smtClean="0"/>
              <a:t>e</a:t>
            </a:r>
            <a:r>
              <a:rPr lang="zh-CN" altLang="en-US" sz="2000" dirty="0" smtClean="0"/>
              <a:t>的预测分值是所有</a:t>
            </a:r>
            <a:r>
              <a:rPr lang="en-US" altLang="zh-CN" sz="2000" dirty="0" smtClean="0"/>
              <a:t>Ensemble</a:t>
            </a:r>
            <a:r>
              <a:rPr lang="zh-CN" altLang="en-US" sz="2000" dirty="0" smtClean="0"/>
              <a:t>中的最大值</a:t>
            </a:r>
            <a:endParaRPr lang="en-US" altLang="zh-CN" sz="2000" dirty="0" smtClean="0"/>
          </a:p>
          <a:p>
            <a:pPr>
              <a:spcBef>
                <a:spcPts val="1200"/>
              </a:spcBef>
            </a:pPr>
            <a:endParaRPr lang="en-US" altLang="zh-CN" sz="2400" dirty="0" smtClean="0"/>
          </a:p>
          <a:p>
            <a:pPr>
              <a:spcBef>
                <a:spcPts val="576"/>
              </a:spcBef>
            </a:pPr>
            <a:endParaRPr lang="zh-CN" altLang="en-US" sz="2800" dirty="0" smtClean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15</a:t>
            </a:fld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233772" y="5929330"/>
            <a:ext cx="8676456" cy="954107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400" dirty="0" smtClean="0">
                <a:ea typeface="黑体" pitchFamily="49" charset="-122"/>
              </a:rPr>
              <a:t>Liang </a:t>
            </a:r>
            <a:r>
              <a:rPr lang="en-US" altLang="zh-CN" sz="1400" dirty="0" err="1" smtClean="0">
                <a:ea typeface="黑体" pitchFamily="49" charset="-122"/>
              </a:rPr>
              <a:t>Duan</a:t>
            </a:r>
            <a:r>
              <a:rPr lang="en-US" altLang="zh-CN" sz="1400" dirty="0" smtClean="0">
                <a:ea typeface="黑体" pitchFamily="49" charset="-122"/>
              </a:rPr>
              <a:t>, </a:t>
            </a:r>
            <a:r>
              <a:rPr lang="en-US" altLang="zh-CN" sz="1400" dirty="0" err="1" smtClean="0">
                <a:ea typeface="黑体" pitchFamily="49" charset="-122"/>
              </a:rPr>
              <a:t>Charu</a:t>
            </a:r>
            <a:r>
              <a:rPr lang="en-US" altLang="zh-CN" sz="1400" dirty="0" smtClean="0">
                <a:ea typeface="黑体" pitchFamily="49" charset="-122"/>
              </a:rPr>
              <a:t> </a:t>
            </a:r>
            <a:r>
              <a:rPr lang="en-US" altLang="zh-CN" sz="1400" dirty="0" err="1" smtClean="0">
                <a:ea typeface="黑体" pitchFamily="49" charset="-122"/>
              </a:rPr>
              <a:t>Aggarwal</a:t>
            </a:r>
            <a:r>
              <a:rPr lang="en-US" altLang="zh-CN" sz="1400" dirty="0" smtClean="0">
                <a:ea typeface="黑体" pitchFamily="49" charset="-122"/>
              </a:rPr>
              <a:t>, </a:t>
            </a:r>
            <a:r>
              <a:rPr lang="en-US" altLang="zh-CN" sz="1400" dirty="0" err="1" smtClean="0">
                <a:ea typeface="黑体" pitchFamily="49" charset="-122"/>
              </a:rPr>
              <a:t>Shuai</a:t>
            </a:r>
            <a:r>
              <a:rPr lang="en-US" altLang="zh-CN" sz="1400" dirty="0" smtClean="0">
                <a:ea typeface="黑体" pitchFamily="49" charset="-122"/>
              </a:rPr>
              <a:t> Ma, </a:t>
            </a:r>
            <a:r>
              <a:rPr lang="en-US" altLang="zh-CN" sz="1400" dirty="0" err="1" smtClean="0">
                <a:ea typeface="黑体" pitchFamily="49" charset="-122"/>
              </a:rPr>
              <a:t>Renjun</a:t>
            </a:r>
            <a:r>
              <a:rPr lang="en-US" altLang="zh-CN" sz="1400" dirty="0" smtClean="0">
                <a:ea typeface="黑体" pitchFamily="49" charset="-122"/>
              </a:rPr>
              <a:t> </a:t>
            </a:r>
            <a:r>
              <a:rPr lang="en-US" altLang="zh-CN" sz="1400" dirty="0" err="1" smtClean="0">
                <a:ea typeface="黑体" pitchFamily="49" charset="-122"/>
              </a:rPr>
              <a:t>Hu</a:t>
            </a:r>
            <a:r>
              <a:rPr lang="en-US" altLang="zh-CN" sz="1400" dirty="0" smtClean="0">
                <a:ea typeface="黑体" pitchFamily="49" charset="-122"/>
              </a:rPr>
              <a:t>, and </a:t>
            </a:r>
            <a:r>
              <a:rPr lang="en-US" altLang="zh-CN" sz="1400" dirty="0" err="1" smtClean="0">
                <a:ea typeface="黑体" pitchFamily="49" charset="-122"/>
              </a:rPr>
              <a:t>Jinpeng</a:t>
            </a:r>
            <a:r>
              <a:rPr lang="en-US" altLang="zh-CN" sz="1400" dirty="0" smtClean="0">
                <a:ea typeface="黑体" pitchFamily="49" charset="-122"/>
              </a:rPr>
              <a:t> </a:t>
            </a:r>
            <a:r>
              <a:rPr lang="en-US" altLang="zh-CN" sz="1400" dirty="0" err="1" smtClean="0">
                <a:ea typeface="黑体" pitchFamily="49" charset="-122"/>
              </a:rPr>
              <a:t>Huai</a:t>
            </a:r>
            <a:r>
              <a:rPr lang="en-US" altLang="zh-CN" sz="1400" dirty="0" smtClean="0">
                <a:ea typeface="黑体" pitchFamily="49" charset="-122"/>
              </a:rPr>
              <a:t>, Scaling up Link Prediction with Ensembles, </a:t>
            </a:r>
            <a:r>
              <a:rPr lang="en-US" altLang="zh-CN" sz="1400" dirty="0" smtClean="0">
                <a:solidFill>
                  <a:srgbClr val="C00000"/>
                </a:solidFill>
                <a:ea typeface="黑体" pitchFamily="49" charset="-122"/>
              </a:rPr>
              <a:t>WSDM 2016 - </a:t>
            </a:r>
            <a:r>
              <a:rPr lang="en-US" altLang="zh-CN" sz="1400" dirty="0" smtClean="0">
                <a:solidFill>
                  <a:srgbClr val="C00000"/>
                </a:solidFill>
              </a:rPr>
              <a:t>Big Data Algorithms Session</a:t>
            </a:r>
            <a:r>
              <a:rPr lang="en-US" altLang="zh-CN" sz="1400" dirty="0" smtClean="0">
                <a:ea typeface="黑体" pitchFamily="49" charset="-122"/>
              </a:rPr>
              <a:t>.</a:t>
            </a:r>
          </a:p>
          <a:p>
            <a:r>
              <a:rPr lang="en-US" altLang="zh-CN" sz="1400" dirty="0" smtClean="0"/>
              <a:t>Liang </a:t>
            </a:r>
            <a:r>
              <a:rPr lang="en-US" altLang="zh-CN" sz="1400" dirty="0" err="1" smtClean="0"/>
              <a:t>Duan</a:t>
            </a:r>
            <a:r>
              <a:rPr lang="en-US" altLang="zh-CN" sz="1400" dirty="0" smtClean="0"/>
              <a:t>, </a:t>
            </a:r>
            <a:r>
              <a:rPr lang="en-US" altLang="zh-CN" sz="1400" dirty="0" err="1" smtClean="0"/>
              <a:t>Shuai</a:t>
            </a:r>
            <a:r>
              <a:rPr lang="en-US" altLang="zh-CN" sz="1400" dirty="0" smtClean="0"/>
              <a:t> Ma*, </a:t>
            </a:r>
            <a:r>
              <a:rPr lang="en-US" altLang="zh-CN" sz="1400" dirty="0" err="1" smtClean="0"/>
              <a:t>Charu</a:t>
            </a:r>
            <a:r>
              <a:rPr lang="en-US" altLang="zh-CN" sz="1400" dirty="0" smtClean="0"/>
              <a:t> </a:t>
            </a:r>
            <a:r>
              <a:rPr lang="en-US" altLang="zh-CN" sz="1400" dirty="0" err="1" smtClean="0"/>
              <a:t>Aggarwal</a:t>
            </a:r>
            <a:r>
              <a:rPr lang="en-US" altLang="zh-CN" sz="1400" dirty="0" smtClean="0"/>
              <a:t>, </a:t>
            </a:r>
            <a:r>
              <a:rPr lang="en-US" altLang="zh-CN" sz="1400" dirty="0" err="1" smtClean="0"/>
              <a:t>Tiejun</a:t>
            </a:r>
            <a:r>
              <a:rPr lang="en-US" altLang="zh-CN" sz="1400" dirty="0" smtClean="0"/>
              <a:t> Ma, and </a:t>
            </a:r>
            <a:r>
              <a:rPr lang="en-US" altLang="zh-CN" sz="1400" dirty="0" err="1" smtClean="0"/>
              <a:t>Jinpeng</a:t>
            </a:r>
            <a:r>
              <a:rPr lang="en-US" altLang="zh-CN" sz="1400" dirty="0" smtClean="0"/>
              <a:t> </a:t>
            </a:r>
            <a:r>
              <a:rPr lang="en-US" altLang="zh-CN" sz="1400" dirty="0" err="1" smtClean="0"/>
              <a:t>Huai</a:t>
            </a:r>
            <a:r>
              <a:rPr lang="en-US" altLang="zh-CN" sz="1400" dirty="0" smtClean="0"/>
              <a:t>, An Ensemble Approach to Link Prediction. </a:t>
            </a:r>
            <a:r>
              <a:rPr lang="en-US" altLang="zh-CN" sz="1400" dirty="0" smtClean="0">
                <a:solidFill>
                  <a:srgbClr val="C00000"/>
                </a:solidFill>
                <a:ea typeface="黑体" pitchFamily="49" charset="-122"/>
              </a:rPr>
              <a:t>TKDE, 29(11): 2402-2416, 2017.</a:t>
            </a:r>
            <a:endParaRPr lang="zh-CN" altLang="en-US" sz="1400" dirty="0" smtClean="0">
              <a:solidFill>
                <a:srgbClr val="C00000"/>
              </a:solidFill>
              <a:ea typeface="黑体" pitchFamily="49" charset="-122"/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63888" y="2708920"/>
            <a:ext cx="5489319" cy="5375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9" name="表格 8"/>
          <p:cNvGraphicFramePr>
            <a:graphicFrameLocks noGrp="1"/>
          </p:cNvGraphicFramePr>
          <p:nvPr/>
        </p:nvGraphicFramePr>
        <p:xfrm>
          <a:off x="505260" y="4143380"/>
          <a:ext cx="7924392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1635"/>
                <a:gridCol w="1145299"/>
                <a:gridCol w="2603729"/>
                <a:gridCol w="2603729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 smtClean="0">
                          <a:solidFill>
                            <a:schemeClr val="tx1"/>
                          </a:solidFill>
                        </a:rPr>
                        <a:t>小数据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 smtClean="0">
                          <a:solidFill>
                            <a:schemeClr val="tx1"/>
                          </a:solidFill>
                        </a:rPr>
                        <a:t>准确性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dirty="0" smtClean="0">
                          <a:solidFill>
                            <a:schemeClr val="tx1"/>
                          </a:solidFill>
                        </a:rPr>
                        <a:t>大数据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dirty="0" smtClean="0">
                          <a:solidFill>
                            <a:schemeClr val="tx1"/>
                          </a:solidFill>
                        </a:rPr>
                        <a:t>效率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dirty="0" smtClean="0">
                          <a:solidFill>
                            <a:schemeClr val="tx1"/>
                          </a:solidFill>
                        </a:rPr>
                        <a:t>YouTube</a:t>
                      </a:r>
                      <a:endParaRPr lang="zh-CN" altLang="en-US" sz="2000" b="1" baseline="30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b="1" dirty="0" smtClean="0">
                          <a:solidFill>
                            <a:srgbClr val="FF0000"/>
                          </a:solidFill>
                        </a:rPr>
                        <a:t>高</a:t>
                      </a:r>
                      <a:r>
                        <a:rPr lang="en-US" altLang="zh-CN" sz="1800" kern="1200" baseline="0" dirty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18%</a:t>
                      </a:r>
                      <a:endParaRPr lang="zh-CN" altLang="en-US" sz="20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1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Friendster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b="1" dirty="0" smtClean="0">
                          <a:solidFill>
                            <a:srgbClr val="FF0000"/>
                          </a:solidFill>
                        </a:rPr>
                        <a:t>快</a:t>
                      </a:r>
                      <a:r>
                        <a:rPr lang="en-US" altLang="zh-CN" sz="2000" b="1" dirty="0" smtClean="0">
                          <a:solidFill>
                            <a:srgbClr val="FF0000"/>
                          </a:solidFill>
                        </a:rPr>
                        <a:t>31</a:t>
                      </a:r>
                      <a:r>
                        <a:rPr lang="zh-CN" altLang="en-US" sz="2000" b="1" dirty="0" smtClean="0">
                          <a:solidFill>
                            <a:srgbClr val="FF0000"/>
                          </a:solidFill>
                        </a:rPr>
                        <a:t>倍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Wikipedia</a:t>
                      </a:r>
                      <a:endParaRPr lang="zh-CN" altLang="en-US" sz="2000" b="1" baseline="300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b="1" dirty="0" smtClean="0">
                          <a:solidFill>
                            <a:srgbClr val="FF0000"/>
                          </a:solidFill>
                        </a:rPr>
                        <a:t>高</a:t>
                      </a:r>
                      <a:r>
                        <a:rPr lang="en-US" altLang="zh-CN" sz="2000" kern="1200" baseline="0" dirty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16%</a:t>
                      </a:r>
                      <a:endParaRPr lang="zh-CN" altLang="en-US" sz="2000" b="1" baseline="30000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dirty="0" smtClean="0">
                          <a:solidFill>
                            <a:schemeClr val="tx1"/>
                          </a:solidFill>
                        </a:rPr>
                        <a:t>Twitter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b="1" dirty="0" smtClean="0">
                          <a:solidFill>
                            <a:srgbClr val="FF0000"/>
                          </a:solidFill>
                        </a:rPr>
                        <a:t>快</a:t>
                      </a:r>
                      <a:r>
                        <a:rPr lang="en-US" altLang="zh-CN" sz="2000" b="1" dirty="0" smtClean="0">
                          <a:solidFill>
                            <a:srgbClr val="FF0000"/>
                          </a:solidFill>
                        </a:rPr>
                        <a:t>21</a:t>
                      </a:r>
                      <a:r>
                        <a:rPr lang="zh-CN" altLang="en-US" sz="2000" b="1" dirty="0" smtClean="0">
                          <a:solidFill>
                            <a:srgbClr val="FF0000"/>
                          </a:solidFill>
                        </a:rPr>
                        <a:t>倍</a:t>
                      </a:r>
                      <a:endParaRPr lang="zh-CN" altLang="en-US" sz="2000" b="1" baseline="30000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1785918" y="5429264"/>
            <a:ext cx="5040560" cy="432048"/>
          </a:xfrm>
          <a:prstGeom prst="rect">
            <a:avLst/>
          </a:prstGeom>
          <a:blipFill dpi="0" rotWithShape="1">
            <a:blip r:embed="rId4" cstate="print">
              <a:alphaModFix amt="84000"/>
            </a:blip>
            <a:srcRect/>
            <a:tile tx="0" ty="0" sx="100000" sy="100000" flip="none" algn="tl"/>
          </a:blipFill>
          <a:ln w="12700" cmpd="thickThin">
            <a:solidFill>
              <a:srgbClr val="FF0000"/>
            </a:solidFill>
            <a:miter lim="800000"/>
            <a:headEnd/>
            <a:tailEnd/>
          </a:ln>
        </p:spPr>
        <p:txBody>
          <a:bodyPr/>
          <a:lstStyle/>
          <a:p>
            <a:pPr algn="ctr">
              <a:defRPr/>
            </a:pPr>
            <a:r>
              <a:rPr lang="zh-CN" altLang="en-US" sz="2000" dirty="0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  <a:cs typeface="Arial Unicode MS" pitchFamily="34" charset="-122"/>
                <a:sym typeface="Wingdings" pitchFamily="2" charset="2"/>
              </a:rPr>
              <a:t>同时提高了准确性和检测效率</a:t>
            </a:r>
            <a:r>
              <a:rPr lang="en-US" altLang="zh-CN" sz="2000" dirty="0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  <a:cs typeface="Arial Unicode MS" pitchFamily="34" charset="-122"/>
                <a:sym typeface="Wingdings" pitchFamily="2" charset="2"/>
              </a:rPr>
              <a:t>!</a:t>
            </a:r>
            <a:endParaRPr lang="en-US" altLang="zh-CN" sz="2000" dirty="0">
              <a:solidFill>
                <a:srgbClr val="FF0000"/>
              </a:solidFill>
              <a:latin typeface="黑体" pitchFamily="49" charset="-122"/>
              <a:ea typeface="黑体" pitchFamily="49" charset="-122"/>
              <a:cs typeface="Arial Unicode MS" pitchFamily="34" charset="-122"/>
              <a:sym typeface="Wingdings" pitchFamily="2" charset="2"/>
            </a:endParaRPr>
          </a:p>
        </p:txBody>
      </p:sp>
      <p:grpSp>
        <p:nvGrpSpPr>
          <p:cNvPr id="4" name="组合 27"/>
          <p:cNvGrpSpPr/>
          <p:nvPr/>
        </p:nvGrpSpPr>
        <p:grpSpPr>
          <a:xfrm>
            <a:off x="5076056" y="836712"/>
            <a:ext cx="3888432" cy="1296144"/>
            <a:chOff x="5220072" y="1520788"/>
            <a:chExt cx="3888432" cy="1296144"/>
          </a:xfrm>
        </p:grpSpPr>
        <p:grpSp>
          <p:nvGrpSpPr>
            <p:cNvPr id="5" name="组合 46"/>
            <p:cNvGrpSpPr/>
            <p:nvPr/>
          </p:nvGrpSpPr>
          <p:grpSpPr>
            <a:xfrm>
              <a:off x="5220072" y="1520788"/>
              <a:ext cx="3636404" cy="1296144"/>
              <a:chOff x="4860032" y="1232756"/>
              <a:chExt cx="3636404" cy="1296144"/>
            </a:xfrm>
          </p:grpSpPr>
          <p:sp>
            <p:nvSpPr>
              <p:cNvPr id="10" name="圆柱形 9"/>
              <p:cNvSpPr/>
              <p:nvPr/>
            </p:nvSpPr>
            <p:spPr>
              <a:xfrm>
                <a:off x="4860032" y="1628800"/>
                <a:ext cx="648072" cy="504056"/>
              </a:xfrm>
              <a:prstGeom prst="can">
                <a:avLst/>
              </a:prstGeom>
              <a:solidFill>
                <a:schemeClr val="accent3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 b="1" dirty="0" smtClean="0">
                    <a:solidFill>
                      <a:schemeClr val="tx1"/>
                    </a:solidFill>
                  </a:rPr>
                  <a:t>Data</a:t>
                </a:r>
                <a:endParaRPr lang="zh-CN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椭圆 10"/>
              <p:cNvSpPr/>
              <p:nvPr/>
            </p:nvSpPr>
            <p:spPr>
              <a:xfrm>
                <a:off x="5796136" y="1232756"/>
                <a:ext cx="1152128" cy="288032"/>
              </a:xfrm>
              <a:prstGeom prst="ellipse">
                <a:avLst/>
              </a:prstGeom>
              <a:solidFill>
                <a:schemeClr val="accent3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zh-CN" sz="1400" b="1" dirty="0" smtClean="0">
                    <a:solidFill>
                      <a:schemeClr val="tx1"/>
                    </a:solidFill>
                  </a:rPr>
                  <a:t>sample</a:t>
                </a:r>
                <a:r>
                  <a:rPr lang="en-US" altLang="zh-CN" sz="1400" b="1" baseline="-25000" dirty="0" smtClean="0">
                    <a:solidFill>
                      <a:schemeClr val="tx1"/>
                    </a:solidFill>
                  </a:rPr>
                  <a:t>1</a:t>
                </a:r>
                <a:endParaRPr lang="zh-CN" altLang="en-US" sz="1400" b="1" baseline="-25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椭圆 11"/>
              <p:cNvSpPr/>
              <p:nvPr/>
            </p:nvSpPr>
            <p:spPr>
              <a:xfrm>
                <a:off x="5796136" y="2240868"/>
                <a:ext cx="1224136" cy="288032"/>
              </a:xfrm>
              <a:prstGeom prst="ellipse">
                <a:avLst/>
              </a:prstGeom>
              <a:solidFill>
                <a:schemeClr val="accent3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zh-CN" sz="1400" b="1" dirty="0" err="1" smtClean="0">
                    <a:solidFill>
                      <a:schemeClr val="tx1"/>
                    </a:solidFill>
                  </a:rPr>
                  <a:t>sample</a:t>
                </a:r>
                <a:r>
                  <a:rPr lang="en-US" altLang="zh-CN" sz="1400" b="1" baseline="-25000" dirty="0" err="1" smtClean="0">
                    <a:solidFill>
                      <a:schemeClr val="tx1"/>
                    </a:solidFill>
                  </a:rPr>
                  <a:t>n</a:t>
                </a:r>
                <a:endParaRPr lang="zh-CN" altLang="en-US" sz="1600" b="1" baseline="-250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6300192" y="1628800"/>
                <a:ext cx="18002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400" b="1" dirty="0" smtClean="0">
                    <a:solidFill>
                      <a:srgbClr val="000099"/>
                    </a:solidFill>
                    <a:latin typeface="仿宋" pitchFamily="49" charset="-122"/>
                    <a:ea typeface="仿宋" pitchFamily="49" charset="-122"/>
                  </a:rPr>
                  <a:t>．．．</a:t>
                </a:r>
                <a:endParaRPr lang="zh-CN" altLang="en-US" sz="2400" b="1" dirty="0">
                  <a:solidFill>
                    <a:srgbClr val="000099"/>
                  </a:solidFill>
                  <a:latin typeface="仿宋" pitchFamily="49" charset="-122"/>
                  <a:ea typeface="仿宋" pitchFamily="49" charset="-122"/>
                </a:endParaRP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7308304" y="1232757"/>
                <a:ext cx="1008112" cy="288031"/>
              </a:xfrm>
              <a:prstGeom prst="rect">
                <a:avLst/>
              </a:prstGeom>
              <a:solidFill>
                <a:schemeClr val="accent3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zh-CN" sz="1400" b="1" dirty="0" smtClean="0">
                    <a:solidFill>
                      <a:srgbClr val="000099"/>
                    </a:solidFill>
                    <a:latin typeface="+mn-lt"/>
                    <a:ea typeface="+mn-ea"/>
                  </a:rPr>
                  <a:t>Ensemble</a:t>
                </a:r>
                <a:endParaRPr lang="zh-CN" altLang="en-US" sz="1400" b="1" dirty="0" smtClean="0">
                  <a:solidFill>
                    <a:srgbClr val="000099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7308304" y="2240869"/>
                <a:ext cx="1008112" cy="288031"/>
              </a:xfrm>
              <a:prstGeom prst="rect">
                <a:avLst/>
              </a:prstGeom>
              <a:solidFill>
                <a:schemeClr val="accent3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zh-CN" sz="1400" b="1" dirty="0" smtClean="0">
                    <a:solidFill>
                      <a:srgbClr val="000099"/>
                    </a:solidFill>
                    <a:latin typeface="+mn-lt"/>
                    <a:ea typeface="+mn-ea"/>
                  </a:rPr>
                  <a:t>Ensemble</a:t>
                </a:r>
                <a:endParaRPr lang="zh-CN" altLang="en-US" sz="1600" b="1" dirty="0" smtClean="0">
                  <a:solidFill>
                    <a:srgbClr val="000099"/>
                  </a:solidFill>
                  <a:latin typeface="+mn-lt"/>
                  <a:ea typeface="+mn-ea"/>
                </a:endParaRPr>
              </a:p>
            </p:txBody>
          </p:sp>
          <p:cxnSp>
            <p:nvCxnSpPr>
              <p:cNvPr id="19" name="直接箭头连接符 18"/>
              <p:cNvCxnSpPr>
                <a:stCxn id="10" idx="4"/>
                <a:endCxn id="12" idx="2"/>
              </p:cNvCxnSpPr>
              <p:nvPr/>
            </p:nvCxnSpPr>
            <p:spPr>
              <a:xfrm>
                <a:off x="5508104" y="1880828"/>
                <a:ext cx="288032" cy="504056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接箭头连接符 21"/>
              <p:cNvCxnSpPr>
                <a:stCxn id="10" idx="4"/>
                <a:endCxn id="11" idx="2"/>
              </p:cNvCxnSpPr>
              <p:nvPr/>
            </p:nvCxnSpPr>
            <p:spPr>
              <a:xfrm flipV="1">
                <a:off x="5508104" y="1376772"/>
                <a:ext cx="288032" cy="504056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接箭头连接符 25"/>
              <p:cNvCxnSpPr>
                <a:stCxn id="11" idx="6"/>
                <a:endCxn id="16" idx="1"/>
              </p:cNvCxnSpPr>
              <p:nvPr/>
            </p:nvCxnSpPr>
            <p:spPr>
              <a:xfrm>
                <a:off x="6948264" y="1376772"/>
                <a:ext cx="360040" cy="1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接箭头连接符 29"/>
              <p:cNvCxnSpPr>
                <a:stCxn id="12" idx="6"/>
                <a:endCxn id="17" idx="1"/>
              </p:cNvCxnSpPr>
              <p:nvPr/>
            </p:nvCxnSpPr>
            <p:spPr>
              <a:xfrm>
                <a:off x="7020272" y="2384884"/>
                <a:ext cx="288032" cy="1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直接箭头连接符 39"/>
              <p:cNvCxnSpPr>
                <a:stCxn id="16" idx="3"/>
                <a:endCxn id="25" idx="0"/>
              </p:cNvCxnSpPr>
              <p:nvPr/>
            </p:nvCxnSpPr>
            <p:spPr>
              <a:xfrm>
                <a:off x="8316416" y="1376773"/>
                <a:ext cx="180020" cy="32403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接箭头连接符 42"/>
              <p:cNvCxnSpPr>
                <a:stCxn id="17" idx="3"/>
                <a:endCxn id="25" idx="4"/>
              </p:cNvCxnSpPr>
              <p:nvPr/>
            </p:nvCxnSpPr>
            <p:spPr>
              <a:xfrm flipV="1">
                <a:off x="8316416" y="2132856"/>
                <a:ext cx="180020" cy="252029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5" name="流程图: 联系 24"/>
            <p:cNvSpPr/>
            <p:nvPr/>
          </p:nvSpPr>
          <p:spPr>
            <a:xfrm>
              <a:off x="8604448" y="1988840"/>
              <a:ext cx="504056" cy="432048"/>
            </a:xfrm>
            <a:prstGeom prst="flowChartConnector">
              <a:avLst/>
            </a:prstGeom>
            <a:solidFill>
              <a:schemeClr val="accent3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CN" sz="1400" b="1" dirty="0" smtClean="0">
                  <a:solidFill>
                    <a:srgbClr val="FF0000"/>
                  </a:solidFill>
                </a:rPr>
                <a:t>max</a:t>
              </a:r>
              <a:endParaRPr lang="zh-CN" altLang="en-US" sz="1400" b="1" dirty="0" smtClean="0">
                <a:solidFill>
                  <a:srgbClr val="FF0000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87"/>
          <p:cNvGrpSpPr>
            <a:grpSpLocks/>
          </p:cNvGrpSpPr>
          <p:nvPr/>
        </p:nvGrpSpPr>
        <p:grpSpPr bwMode="auto">
          <a:xfrm>
            <a:off x="4572000" y="3937000"/>
            <a:ext cx="4300538" cy="2143125"/>
            <a:chOff x="4572000" y="3401220"/>
            <a:chExt cx="4300554" cy="2143125"/>
          </a:xfrm>
        </p:grpSpPr>
        <p:cxnSp>
          <p:nvCxnSpPr>
            <p:cNvPr id="53" name="直接连接符 52">
              <a:extLst>
                <a:ext uri="{FF2B5EF4-FFF2-40B4-BE49-F238E27FC236}"/>
              </a:extLst>
            </p:cNvPr>
            <p:cNvCxnSpPr>
              <a:endCxn id="49" idx="2"/>
            </p:cNvCxnSpPr>
            <p:nvPr/>
          </p:nvCxnSpPr>
          <p:spPr>
            <a:xfrm>
              <a:off x="4572000" y="4502945"/>
              <a:ext cx="2428884" cy="68421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>
              <a:extLst>
                <a:ext uri="{FF2B5EF4-FFF2-40B4-BE49-F238E27FC236}"/>
              </a:extLst>
            </p:cNvPr>
            <p:cNvCxnSpPr>
              <a:cxnSpLocks/>
            </p:cNvCxnSpPr>
            <p:nvPr/>
          </p:nvCxnSpPr>
          <p:spPr>
            <a:xfrm flipV="1">
              <a:off x="4591050" y="4496595"/>
              <a:ext cx="240983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>
              <a:extLst>
                <a:ext uri="{FF2B5EF4-FFF2-40B4-BE49-F238E27FC236}"/>
              </a:extLst>
            </p:cNvPr>
            <p:cNvCxnSpPr>
              <a:cxnSpLocks/>
              <a:endCxn id="47" idx="2"/>
            </p:cNvCxnSpPr>
            <p:nvPr/>
          </p:nvCxnSpPr>
          <p:spPr>
            <a:xfrm flipV="1">
              <a:off x="4572000" y="3758408"/>
              <a:ext cx="2428884" cy="74453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" name="组合 21"/>
            <p:cNvGrpSpPr>
              <a:grpSpLocks/>
            </p:cNvGrpSpPr>
            <p:nvPr/>
          </p:nvGrpSpPr>
          <p:grpSpPr bwMode="auto">
            <a:xfrm>
              <a:off x="7000892" y="3401220"/>
              <a:ext cx="1871662" cy="2143125"/>
              <a:chOff x="2143125" y="1000113"/>
              <a:chExt cx="2571751" cy="2143137"/>
            </a:xfrm>
          </p:grpSpPr>
          <p:sp>
            <p:nvSpPr>
              <p:cNvPr id="47" name="椭圆 4">
                <a:extLst>
                  <a:ext uri="{FF2B5EF4-FFF2-40B4-BE49-F238E27FC236}"/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43114" y="1000113"/>
                <a:ext cx="2571762" cy="714379"/>
              </a:xfrm>
              <a:prstGeom prst="ellipse">
                <a:avLst/>
              </a:prstGeom>
              <a:solidFill>
                <a:srgbClr val="FFFFFF"/>
              </a:solidFill>
              <a:ln w="158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lIns="0" tIns="0" rIns="0" bIns="0"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2500" b="1" kern="0" dirty="0">
                    <a:solidFill>
                      <a:srgbClr val="000000"/>
                    </a:solidFill>
                    <a:latin typeface="Arial Unicode MS" panose="020B0604020202020204" pitchFamily="34" charset="-122"/>
                    <a:ea typeface="黑体" pitchFamily="49" charset="-122"/>
                  </a:rPr>
                  <a:t>查询近似</a:t>
                </a:r>
                <a:endParaRPr lang="zh-CN" altLang="zh-CN" sz="2500" b="1" kern="0" dirty="0">
                  <a:solidFill>
                    <a:srgbClr val="000000"/>
                  </a:solidFill>
                  <a:latin typeface="Arial Unicode MS" panose="020B0604020202020204" pitchFamily="34" charset="-122"/>
                  <a:ea typeface="黑体" pitchFamily="49" charset="-122"/>
                </a:endParaRPr>
              </a:p>
            </p:txBody>
          </p:sp>
          <p:sp>
            <p:nvSpPr>
              <p:cNvPr id="48" name="椭圆 47">
                <a:extLst>
                  <a:ext uri="{FF2B5EF4-FFF2-40B4-BE49-F238E27FC236}"/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43114" y="1714492"/>
                <a:ext cx="2567399" cy="714379"/>
              </a:xfrm>
              <a:prstGeom prst="ellipse">
                <a:avLst/>
              </a:prstGeom>
              <a:solidFill>
                <a:srgbClr val="FFFFFF"/>
              </a:solidFill>
              <a:ln w="158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lIns="0" tIns="0" rIns="0" bIns="0"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2500" b="1" kern="0" dirty="0">
                    <a:solidFill>
                      <a:srgbClr val="000000"/>
                    </a:solidFill>
                    <a:latin typeface="Arial Unicode MS" panose="020B0604020202020204" pitchFamily="34" charset="-122"/>
                    <a:ea typeface="黑体" pitchFamily="49" charset="-122"/>
                  </a:rPr>
                  <a:t>数据近似</a:t>
                </a:r>
              </a:p>
            </p:txBody>
          </p:sp>
          <p:sp>
            <p:nvSpPr>
              <p:cNvPr id="49" name="椭圆 36">
                <a:extLst>
                  <a:ext uri="{FF2B5EF4-FFF2-40B4-BE49-F238E27FC236}"/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43114" y="2428871"/>
                <a:ext cx="2554312" cy="714379"/>
              </a:xfrm>
              <a:prstGeom prst="ellipse">
                <a:avLst/>
              </a:prstGeom>
              <a:solidFill>
                <a:srgbClr val="FFFFFF"/>
              </a:solidFill>
              <a:ln w="158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lIns="0" tIns="0" rIns="0" bIns="0"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2500" b="1" kern="0" dirty="0">
                    <a:solidFill>
                      <a:srgbClr val="000000"/>
                    </a:solidFill>
                    <a:latin typeface="Arial Unicode MS" panose="020B0604020202020204" pitchFamily="34" charset="-122"/>
                    <a:ea typeface="黑体" pitchFamily="49" charset="-122"/>
                  </a:rPr>
                  <a:t>数据质量</a:t>
                </a:r>
              </a:p>
            </p:txBody>
          </p:sp>
        </p:grpSp>
      </p:grpSp>
      <p:pic>
        <p:nvPicPr>
          <p:cNvPr id="32" name="Picture 19">
            <a:extLst>
              <a:ext uri="{FF2B5EF4-FFF2-40B4-BE49-F238E27FC236}"/>
            </a:extLst>
          </p:cNvPr>
          <p:cNvPicPr>
            <a:picLocks noChangeArrowheads="1"/>
          </p:cNvPicPr>
          <p:nvPr/>
        </p:nvPicPr>
        <p:blipFill>
          <a:blip r:embed="rId3" cstate="print">
            <a:lum/>
          </a:blip>
          <a:srcRect/>
          <a:stretch>
            <a:fillRect/>
          </a:stretch>
        </p:blipFill>
        <p:spPr bwMode="auto">
          <a:xfrm>
            <a:off x="3275374" y="989915"/>
            <a:ext cx="2403648" cy="972000"/>
          </a:xfrm>
          <a:prstGeom prst="roundRect">
            <a:avLst/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33" name="矩形 32">
            <a:extLst>
              <a:ext uri="{FF2B5EF4-FFF2-40B4-BE49-F238E27FC236}"/>
            </a:extLst>
          </p:cNvPr>
          <p:cNvSpPr/>
          <p:nvPr/>
        </p:nvSpPr>
        <p:spPr bwMode="auto">
          <a:xfrm>
            <a:off x="3122613" y="1971675"/>
            <a:ext cx="2771775" cy="1814513"/>
          </a:xfrm>
          <a:prstGeom prst="rect">
            <a:avLst/>
          </a:prstGeom>
        </p:spPr>
        <p:txBody>
          <a:bodyPr lIns="36000" rIns="36000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kern="0" dirty="0">
                <a:latin typeface="Arial Unicode MS" panose="020B0604020202020204" pitchFamily="34" charset="-122"/>
                <a:ea typeface="黑体" pitchFamily="49" charset="-122"/>
              </a:rPr>
              <a:t>联邦大数据战略</a:t>
            </a:r>
            <a:endParaRPr lang="en-US" altLang="zh-CN" sz="2800" kern="0" dirty="0">
              <a:latin typeface="Arial Unicode MS" panose="020B0604020202020204" pitchFamily="34" charset="-122"/>
              <a:ea typeface="黑体" pitchFamily="49" charset="-122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kern="0" dirty="0">
                <a:latin typeface="Arial Unicode MS" panose="020B0604020202020204" pitchFamily="34" charset="-122"/>
                <a:ea typeface="黑体" pitchFamily="49" charset="-122"/>
              </a:rPr>
              <a:t>与美国情报战略</a:t>
            </a:r>
            <a:endParaRPr lang="zh-CN" altLang="en-US" sz="2800" dirty="0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34" name="矩形 33">
            <a:extLst>
              <a:ext uri="{FF2B5EF4-FFF2-40B4-BE49-F238E27FC236}"/>
            </a:extLst>
          </p:cNvPr>
          <p:cNvSpPr/>
          <p:nvPr/>
        </p:nvSpPr>
        <p:spPr bwMode="auto">
          <a:xfrm>
            <a:off x="6118225" y="1971675"/>
            <a:ext cx="2771775" cy="954088"/>
          </a:xfrm>
          <a:prstGeom prst="rect">
            <a:avLst/>
          </a:prstGeom>
        </p:spPr>
        <p:txBody>
          <a:bodyPr lIns="36000" rIns="36000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kern="0" dirty="0">
                <a:solidFill>
                  <a:sysClr val="windowText" lastClr="000000"/>
                </a:solidFill>
                <a:latin typeface="Arial Unicode MS" panose="020B0604020202020204" pitchFamily="34" charset="-122"/>
                <a:ea typeface="黑体" pitchFamily="49" charset="-122"/>
              </a:rPr>
              <a:t>大数据产业推动</a:t>
            </a:r>
            <a:endParaRPr lang="en-US" altLang="zh-CN" sz="2800" kern="0" dirty="0">
              <a:solidFill>
                <a:sysClr val="windowText" lastClr="000000"/>
              </a:solidFill>
              <a:latin typeface="Arial Unicode MS" panose="020B0604020202020204" pitchFamily="34" charset="-122"/>
              <a:ea typeface="黑体" pitchFamily="49" charset="-122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kern="0" dirty="0">
                <a:solidFill>
                  <a:sysClr val="windowText" lastClr="000000"/>
                </a:solidFill>
                <a:latin typeface="Arial Unicode MS" panose="020B0604020202020204" pitchFamily="34" charset="-122"/>
                <a:ea typeface="黑体" pitchFamily="49" charset="-122"/>
              </a:rPr>
              <a:t>全球经济发展</a:t>
            </a:r>
            <a:endParaRPr lang="en-US" altLang="zh-CN" sz="2800" kern="0" dirty="0">
              <a:solidFill>
                <a:sysClr val="windowText" lastClr="000000"/>
              </a:solidFill>
              <a:latin typeface="Arial Unicode MS" panose="020B0604020202020204" pitchFamily="34" charset="-122"/>
              <a:ea typeface="黑体" pitchFamily="49" charset="-122"/>
            </a:endParaRPr>
          </a:p>
        </p:txBody>
      </p:sp>
      <p:sp>
        <p:nvSpPr>
          <p:cNvPr id="66566" name="灯片编号占位符 3"/>
          <p:cNvSpPr txBox="1">
            <a:spLocks/>
          </p:cNvSpPr>
          <p:nvPr/>
        </p:nvSpPr>
        <p:spPr bwMode="auto">
          <a:xfrm>
            <a:off x="8628063" y="357188"/>
            <a:ext cx="490537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 eaLnBrk="1" hangingPunct="1"/>
            <a:fld id="{F646D606-AB9B-4D86-9373-DBBE4F9560C6}" type="slidenum">
              <a:rPr lang="zh-CN" altLang="en-US" sz="200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pPr algn="r" eaLnBrk="1" hangingPunct="1"/>
              <a:t>16</a:t>
            </a:fld>
            <a:endParaRPr lang="zh-CN" altLang="en-US" sz="2000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31" name="矩形 30">
            <a:extLst>
              <a:ext uri="{FF2B5EF4-FFF2-40B4-BE49-F238E27FC236}"/>
            </a:extLst>
          </p:cNvPr>
          <p:cNvSpPr/>
          <p:nvPr/>
        </p:nvSpPr>
        <p:spPr bwMode="auto">
          <a:xfrm>
            <a:off x="125413" y="1985963"/>
            <a:ext cx="2771775" cy="1814512"/>
          </a:xfrm>
          <a:prstGeom prst="rect">
            <a:avLst/>
          </a:prstGeom>
        </p:spPr>
        <p:txBody>
          <a:bodyPr lIns="36000" rIns="36000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kern="0" dirty="0">
                <a:latin typeface="Arial Unicode MS" pitchFamily="34" charset="-122"/>
                <a:ea typeface="黑体" pitchFamily="49" charset="-122"/>
                <a:cs typeface="Arial" pitchFamily="34" charset="0"/>
              </a:rPr>
              <a:t>国家大数据战略</a:t>
            </a:r>
            <a:endParaRPr lang="en-US" altLang="zh-CN" sz="2800" kern="0" dirty="0">
              <a:latin typeface="Arial Unicode MS" pitchFamily="34" charset="-122"/>
              <a:ea typeface="黑体" pitchFamily="49" charset="-122"/>
              <a:cs typeface="Arial" pitchFamily="34" charset="0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kern="0" dirty="0">
                <a:latin typeface="Arial Unicode MS" pitchFamily="34" charset="-122"/>
                <a:ea typeface="黑体" pitchFamily="49" charset="-122"/>
                <a:cs typeface="Arial" pitchFamily="34" charset="0"/>
              </a:rPr>
              <a:t>与网络强国建设</a:t>
            </a:r>
          </a:p>
        </p:txBody>
      </p:sp>
      <p:cxnSp>
        <p:nvCxnSpPr>
          <p:cNvPr id="25" name="直接连接符 24">
            <a:extLst>
              <a:ext uri="{FF2B5EF4-FFF2-40B4-BE49-F238E27FC236}"/>
            </a:extLst>
          </p:cNvPr>
          <p:cNvCxnSpPr/>
          <p:nvPr/>
        </p:nvCxnSpPr>
        <p:spPr>
          <a:xfrm>
            <a:off x="-30163" y="2892425"/>
            <a:ext cx="9180513" cy="1588"/>
          </a:xfrm>
          <a:prstGeom prst="line">
            <a:avLst/>
          </a:prstGeom>
          <a:ln w="25400">
            <a:solidFill>
              <a:srgbClr val="0000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>
            <a:extLst>
              <a:ext uri="{FF2B5EF4-FFF2-40B4-BE49-F238E27FC236}"/>
            </a:extLst>
          </p:cNvPr>
          <p:cNvPicPr>
            <a:picLocks noChangeAspect="1"/>
          </p:cNvPicPr>
          <p:nvPr/>
        </p:nvPicPr>
        <p:blipFill>
          <a:blip r:embed="rId4" cstate="print">
            <a:lum bright="15000" contrast="30000"/>
          </a:blip>
          <a:stretch>
            <a:fillRect/>
          </a:stretch>
        </p:blipFill>
        <p:spPr>
          <a:xfrm>
            <a:off x="143738" y="989915"/>
            <a:ext cx="2739394" cy="9720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5" name="图片 4">
            <a:extLst>
              <a:ext uri="{FF2B5EF4-FFF2-40B4-BE49-F238E27FC236}"/>
            </a:extLst>
          </p:cNvPr>
          <p:cNvPicPr>
            <a:picLocks noChangeAspect="1"/>
          </p:cNvPicPr>
          <p:nvPr/>
        </p:nvPicPr>
        <p:blipFill>
          <a:blip r:embed="rId5" cstate="print">
            <a:lum/>
          </a:blip>
          <a:stretch>
            <a:fillRect/>
          </a:stretch>
        </p:blipFill>
        <p:spPr>
          <a:xfrm>
            <a:off x="6071264" y="975742"/>
            <a:ext cx="2959333" cy="9720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7" name="标题 1">
            <a:extLst>
              <a:ext uri="{FF2B5EF4-FFF2-40B4-BE49-F238E27FC236}"/>
            </a:extLst>
          </p:cNvPr>
          <p:cNvSpPr txBox="1">
            <a:spLocks/>
          </p:cNvSpPr>
          <p:nvPr/>
        </p:nvSpPr>
        <p:spPr bwMode="auto">
          <a:xfrm>
            <a:off x="285750" y="71438"/>
            <a:ext cx="8358188" cy="79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zh-CN" altLang="en-US" sz="3600" b="1" kern="0" dirty="0">
                <a:solidFill>
                  <a:srgbClr val="000000"/>
                </a:solidFill>
                <a:latin typeface="黑体" pitchFamily="49" charset="-122"/>
                <a:ea typeface="黑体" pitchFamily="49" charset="-122"/>
                <a:cs typeface="+mj-cs"/>
              </a:rPr>
              <a:t>研究方向面临的机遇与挑战</a:t>
            </a:r>
          </a:p>
        </p:txBody>
      </p:sp>
      <p:grpSp>
        <p:nvGrpSpPr>
          <p:cNvPr id="6" name="组合 75"/>
          <p:cNvGrpSpPr>
            <a:grpSpLocks/>
          </p:cNvGrpSpPr>
          <p:nvPr/>
        </p:nvGrpSpPr>
        <p:grpSpPr bwMode="auto">
          <a:xfrm>
            <a:off x="214313" y="3937000"/>
            <a:ext cx="4357687" cy="2143125"/>
            <a:chOff x="214282" y="3401220"/>
            <a:chExt cx="4357718" cy="2143125"/>
          </a:xfrm>
        </p:grpSpPr>
        <p:cxnSp>
          <p:nvCxnSpPr>
            <p:cNvPr id="63" name="直接连接符 62">
              <a:extLst>
                <a:ext uri="{FF2B5EF4-FFF2-40B4-BE49-F238E27FC236}"/>
              </a:extLst>
            </p:cNvPr>
            <p:cNvCxnSpPr>
              <a:endCxn id="43" idx="6"/>
            </p:cNvCxnSpPr>
            <p:nvPr/>
          </p:nvCxnSpPr>
          <p:spPr>
            <a:xfrm rot="10800000" flipV="1">
              <a:off x="2073257" y="4501358"/>
              <a:ext cx="2498743" cy="6858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连接符 63">
              <a:extLst>
                <a:ext uri="{FF2B5EF4-FFF2-40B4-BE49-F238E27FC236}"/>
              </a:extLst>
            </p:cNvPr>
            <p:cNvCxnSpPr>
              <a:cxnSpLocks/>
              <a:endCxn id="42" idx="6"/>
            </p:cNvCxnSpPr>
            <p:nvPr/>
          </p:nvCxnSpPr>
          <p:spPr>
            <a:xfrm rot="10800000">
              <a:off x="2082782" y="4501358"/>
              <a:ext cx="2489218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连接符 64">
              <a:extLst>
                <a:ext uri="{FF2B5EF4-FFF2-40B4-BE49-F238E27FC236}"/>
              </a:extLst>
            </p:cNvPr>
            <p:cNvCxnSpPr>
              <a:cxnSpLocks/>
              <a:endCxn id="41" idx="6"/>
            </p:cNvCxnSpPr>
            <p:nvPr/>
          </p:nvCxnSpPr>
          <p:spPr>
            <a:xfrm rot="10800000">
              <a:off x="2085957" y="3758408"/>
              <a:ext cx="2486043" cy="74295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7" name="组合 21"/>
            <p:cNvGrpSpPr>
              <a:grpSpLocks/>
            </p:cNvGrpSpPr>
            <p:nvPr/>
          </p:nvGrpSpPr>
          <p:grpSpPr bwMode="auto">
            <a:xfrm>
              <a:off x="214282" y="3401220"/>
              <a:ext cx="1871664" cy="2143125"/>
              <a:chOff x="2143125" y="1000113"/>
              <a:chExt cx="2571752" cy="2143137"/>
            </a:xfrm>
          </p:grpSpPr>
          <p:sp>
            <p:nvSpPr>
              <p:cNvPr id="41" name="椭圆 4">
                <a:extLst>
                  <a:ext uri="{FF2B5EF4-FFF2-40B4-BE49-F238E27FC236}"/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43125" y="1000113"/>
                <a:ext cx="2571767" cy="714379"/>
              </a:xfrm>
              <a:prstGeom prst="ellipse">
                <a:avLst/>
              </a:prstGeom>
              <a:solidFill>
                <a:srgbClr val="FFFFFF"/>
              </a:solidFill>
              <a:ln w="158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lIns="0" tIns="0" rIns="0" bIns="0"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2500" b="1" kern="0" dirty="0">
                    <a:solidFill>
                      <a:srgbClr val="FF0000"/>
                    </a:solidFill>
                    <a:latin typeface="Arial Unicode MS" panose="020B0604020202020204" pitchFamily="34" charset="-122"/>
                    <a:ea typeface="黑体" pitchFamily="49" charset="-122"/>
                  </a:rPr>
                  <a:t>任务感知</a:t>
                </a:r>
                <a:endParaRPr lang="zh-CN" altLang="zh-CN" sz="2500" b="1" kern="0" dirty="0">
                  <a:solidFill>
                    <a:srgbClr val="FF0000"/>
                  </a:solidFill>
                  <a:latin typeface="Arial Unicode MS" panose="020B0604020202020204" pitchFamily="34" charset="-122"/>
                  <a:ea typeface="黑体" pitchFamily="49" charset="-122"/>
                </a:endParaRPr>
              </a:p>
            </p:txBody>
          </p:sp>
          <p:sp>
            <p:nvSpPr>
              <p:cNvPr id="42" name="椭圆 41">
                <a:extLst>
                  <a:ext uri="{FF2B5EF4-FFF2-40B4-BE49-F238E27FC236}"/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43125" y="1714492"/>
                <a:ext cx="2567404" cy="714379"/>
              </a:xfrm>
              <a:prstGeom prst="ellipse">
                <a:avLst/>
              </a:prstGeom>
              <a:solidFill>
                <a:srgbClr val="FFFFFF"/>
              </a:solidFill>
              <a:ln w="158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lIns="0" tIns="0" rIns="0" bIns="0"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2500" b="1" kern="0" dirty="0">
                    <a:solidFill>
                      <a:srgbClr val="FF0000"/>
                    </a:solidFill>
                    <a:latin typeface="Arial Unicode MS" panose="020B0604020202020204" pitchFamily="34" charset="-122"/>
                    <a:ea typeface="黑体" pitchFamily="49" charset="-122"/>
                  </a:rPr>
                  <a:t>数据感知</a:t>
                </a:r>
              </a:p>
            </p:txBody>
          </p:sp>
          <p:sp>
            <p:nvSpPr>
              <p:cNvPr id="43" name="椭圆 36">
                <a:extLst>
                  <a:ext uri="{FF2B5EF4-FFF2-40B4-BE49-F238E27FC236}"/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43125" y="2428871"/>
                <a:ext cx="2554317" cy="714379"/>
              </a:xfrm>
              <a:prstGeom prst="ellipse">
                <a:avLst/>
              </a:prstGeom>
              <a:solidFill>
                <a:srgbClr val="FFFFFF"/>
              </a:solidFill>
              <a:ln w="158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lIns="0" tIns="0" rIns="0" bIns="0"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2500" b="1" kern="0" dirty="0">
                    <a:solidFill>
                      <a:srgbClr val="FF0000"/>
                    </a:solidFill>
                    <a:latin typeface="Arial Unicode MS" panose="020B0604020202020204" pitchFamily="34" charset="-122"/>
                    <a:ea typeface="黑体" pitchFamily="49" charset="-122"/>
                  </a:rPr>
                  <a:t>新型存储</a:t>
                </a:r>
              </a:p>
            </p:txBody>
          </p:sp>
        </p:grpSp>
      </p:grpSp>
      <p:sp>
        <p:nvSpPr>
          <p:cNvPr id="45" name="椭圆 44">
            <a:extLst>
              <a:ext uri="{FF2B5EF4-FFF2-40B4-BE49-F238E27FC236}"/>
            </a:extLst>
          </p:cNvPr>
          <p:cNvSpPr/>
          <p:nvPr/>
        </p:nvSpPr>
        <p:spPr>
          <a:xfrm>
            <a:off x="3643313" y="4108450"/>
            <a:ext cx="1800225" cy="1798638"/>
          </a:xfrm>
          <a:prstGeom prst="ellipse">
            <a:avLst/>
          </a:prstGeom>
          <a:solidFill>
            <a:srgbClr val="E2FBFE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500" b="1" dirty="0">
                <a:solidFill>
                  <a:srgbClr val="FF0000"/>
                </a:solidFill>
                <a:latin typeface="Arial Unicode MS" panose="020B0604020202020204" pitchFamily="34" charset="-122"/>
              </a:rPr>
              <a:t>大数据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500" b="1" dirty="0">
                <a:solidFill>
                  <a:srgbClr val="FF0000"/>
                </a:solidFill>
                <a:latin typeface="Arial Unicode MS" panose="020B0604020202020204" pitchFamily="34" charset="-122"/>
              </a:rPr>
              <a:t>近似</a:t>
            </a:r>
            <a:endParaRPr lang="en-US" altLang="zh-CN" sz="2500" b="1" dirty="0">
              <a:solidFill>
                <a:srgbClr val="FF0000"/>
              </a:solidFill>
              <a:latin typeface="Arial Unicode MS" panose="020B0604020202020204" pitchFamily="34" charset="-122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500" b="1" dirty="0">
                <a:solidFill>
                  <a:srgbClr val="FF0000"/>
                </a:solidFill>
                <a:latin typeface="Arial Unicode MS" panose="020B0604020202020204" pitchFamily="34" charset="-122"/>
              </a:rPr>
              <a:t>计算</a:t>
            </a:r>
          </a:p>
        </p:txBody>
      </p:sp>
      <p:grpSp>
        <p:nvGrpSpPr>
          <p:cNvPr id="8" name="组合 90"/>
          <p:cNvGrpSpPr>
            <a:grpSpLocks/>
          </p:cNvGrpSpPr>
          <p:nvPr/>
        </p:nvGrpSpPr>
        <p:grpSpPr bwMode="auto">
          <a:xfrm>
            <a:off x="63500" y="2976563"/>
            <a:ext cx="9023350" cy="3830637"/>
            <a:chOff x="64206" y="2969432"/>
            <a:chExt cx="9022756" cy="3830992"/>
          </a:xfrm>
        </p:grpSpPr>
        <p:grpSp>
          <p:nvGrpSpPr>
            <p:cNvPr id="9" name="组合 85"/>
            <p:cNvGrpSpPr>
              <a:grpSpLocks/>
            </p:cNvGrpSpPr>
            <p:nvPr/>
          </p:nvGrpSpPr>
          <p:grpSpPr bwMode="auto">
            <a:xfrm>
              <a:off x="5715008" y="3657714"/>
              <a:ext cx="2962296" cy="3142710"/>
              <a:chOff x="415896" y="3142848"/>
              <a:chExt cx="2962296" cy="3142710"/>
            </a:xfrm>
          </p:grpSpPr>
          <p:sp>
            <p:nvSpPr>
              <p:cNvPr id="66577" name="矩形 60"/>
              <p:cNvSpPr>
                <a:spLocks noChangeArrowheads="1"/>
              </p:cNvSpPr>
              <p:nvPr/>
            </p:nvSpPr>
            <p:spPr bwMode="auto">
              <a:xfrm>
                <a:off x="1273152" y="3142848"/>
                <a:ext cx="1441460" cy="477054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36000" rIns="36000">
                <a:spAutoFit/>
              </a:bodyPr>
              <a:lstStyle/>
              <a:p>
                <a:pPr algn="ctr" eaLnBrk="1" hangingPunct="1"/>
                <a:r>
                  <a:rPr lang="zh-CN" altLang="en-US" sz="2500" b="1">
                    <a:solidFill>
                      <a:srgbClr val="FF0000"/>
                    </a:solidFill>
                    <a:latin typeface="Arial Unicode MS" pitchFamily="34" charset="-122"/>
                    <a:ea typeface="黑体" pitchFamily="49" charset="-122"/>
                  </a:rPr>
                  <a:t>难</a:t>
                </a:r>
                <a:r>
                  <a:rPr lang="zh-CN" altLang="en-US" sz="2500" b="1">
                    <a:latin typeface="Arial Unicode MS" pitchFamily="34" charset="-122"/>
                    <a:ea typeface="黑体" pitchFamily="49" charset="-122"/>
                  </a:rPr>
                  <a:t>解实例</a:t>
                </a:r>
                <a:endParaRPr lang="en-US" altLang="zh-CN" sz="2500" b="1">
                  <a:latin typeface="Arial Unicode MS" pitchFamily="34" charset="-122"/>
                  <a:ea typeface="黑体" pitchFamily="49" charset="-122"/>
                </a:endParaRPr>
              </a:p>
            </p:txBody>
          </p:sp>
          <p:pic>
            <p:nvPicPr>
              <p:cNvPr id="66578" name="Picture 4"/>
              <p:cNvPicPr>
                <a:picLocks noChangeAspect="1" noChangeArrowheads="1"/>
              </p:cNvPicPr>
              <p:nvPr/>
            </p:nvPicPr>
            <p:blipFill>
              <a:blip r:embed="rId6"/>
              <a:srcRect/>
              <a:stretch>
                <a:fillRect/>
              </a:stretch>
            </p:blipFill>
            <p:spPr bwMode="auto">
              <a:xfrm>
                <a:off x="571490" y="3578226"/>
                <a:ext cx="2571750" cy="1862138"/>
              </a:xfrm>
              <a:prstGeom prst="rect">
                <a:avLst/>
              </a:prstGeom>
              <a:noFill/>
              <a:ln w="12700">
                <a:solidFill>
                  <a:srgbClr val="0000FF"/>
                </a:solidFill>
                <a:miter lim="800000"/>
                <a:headEnd/>
                <a:tailEnd/>
              </a:ln>
            </p:spPr>
          </p:pic>
          <p:sp>
            <p:nvSpPr>
              <p:cNvPr id="80" name="矩形 79">
                <a:extLst>
                  <a:ext uri="{FF2B5EF4-FFF2-40B4-BE49-F238E27FC236}"/>
                </a:extLst>
              </p:cNvPr>
              <p:cNvSpPr/>
              <p:nvPr/>
            </p:nvSpPr>
            <p:spPr>
              <a:xfrm>
                <a:off x="1265479" y="3623074"/>
                <a:ext cx="1449292" cy="1763875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500" dirty="0">
                  <a:solidFill>
                    <a:srgbClr val="FFFFFF"/>
                  </a:solidFill>
                  <a:latin typeface="Arial Unicode MS" panose="020B0604020202020204" pitchFamily="34" charset="-122"/>
                </a:endParaRPr>
              </a:p>
            </p:txBody>
          </p:sp>
          <p:sp>
            <p:nvSpPr>
              <p:cNvPr id="66580" name="矩形 71"/>
              <p:cNvSpPr>
                <a:spLocks noChangeArrowheads="1"/>
              </p:cNvSpPr>
              <p:nvPr/>
            </p:nvSpPr>
            <p:spPr bwMode="auto">
              <a:xfrm>
                <a:off x="2449498" y="5423784"/>
                <a:ext cx="928694" cy="86177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 eaLnBrk="1" hangingPunct="1"/>
                <a:r>
                  <a:rPr lang="zh-CN" altLang="en-US" sz="2500" b="1">
                    <a:solidFill>
                      <a:srgbClr val="FF0000"/>
                    </a:solidFill>
                    <a:latin typeface="Arial Unicode MS" pitchFamily="34" charset="-122"/>
                    <a:ea typeface="黑体" pitchFamily="49" charset="-122"/>
                  </a:rPr>
                  <a:t>易</a:t>
                </a:r>
                <a:r>
                  <a:rPr lang="zh-CN" altLang="en-US" sz="2500" b="1">
                    <a:solidFill>
                      <a:srgbClr val="000000"/>
                    </a:solidFill>
                    <a:latin typeface="Arial Unicode MS" pitchFamily="34" charset="-122"/>
                    <a:ea typeface="黑体" pitchFamily="49" charset="-122"/>
                  </a:rPr>
                  <a:t>解</a:t>
                </a:r>
                <a:endParaRPr lang="en-US" altLang="zh-CN" sz="2500" b="1">
                  <a:solidFill>
                    <a:srgbClr val="000000"/>
                  </a:solidFill>
                  <a:latin typeface="Arial Unicode MS" pitchFamily="34" charset="-122"/>
                  <a:ea typeface="黑体" pitchFamily="49" charset="-122"/>
                </a:endParaRPr>
              </a:p>
              <a:p>
                <a:pPr algn="ctr" eaLnBrk="1" hangingPunct="1"/>
                <a:r>
                  <a:rPr lang="zh-CN" altLang="en-US" sz="2500" b="1">
                    <a:solidFill>
                      <a:srgbClr val="000000"/>
                    </a:solidFill>
                    <a:latin typeface="Arial Unicode MS" pitchFamily="34" charset="-122"/>
                    <a:ea typeface="黑体" pitchFamily="49" charset="-122"/>
                  </a:rPr>
                  <a:t>实例</a:t>
                </a:r>
                <a:endParaRPr lang="en-US" altLang="zh-CN" sz="2500" b="1">
                  <a:solidFill>
                    <a:srgbClr val="000000"/>
                  </a:solidFill>
                  <a:latin typeface="Arial Unicode MS" pitchFamily="34" charset="-122"/>
                  <a:ea typeface="黑体" pitchFamily="49" charset="-122"/>
                </a:endParaRPr>
              </a:p>
            </p:txBody>
          </p:sp>
          <p:sp>
            <p:nvSpPr>
              <p:cNvPr id="66581" name="矩形 71"/>
              <p:cNvSpPr>
                <a:spLocks noChangeArrowheads="1"/>
              </p:cNvSpPr>
              <p:nvPr/>
            </p:nvSpPr>
            <p:spPr bwMode="auto">
              <a:xfrm>
                <a:off x="415896" y="5423784"/>
                <a:ext cx="928694" cy="86177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 eaLnBrk="1" hangingPunct="1"/>
                <a:r>
                  <a:rPr lang="zh-CN" altLang="en-US" sz="2500" b="1">
                    <a:solidFill>
                      <a:srgbClr val="FF0000"/>
                    </a:solidFill>
                    <a:latin typeface="Arial Unicode MS" pitchFamily="34" charset="-122"/>
                    <a:ea typeface="黑体" pitchFamily="49" charset="-122"/>
                  </a:rPr>
                  <a:t>易</a:t>
                </a:r>
                <a:r>
                  <a:rPr lang="zh-CN" altLang="en-US" sz="2500" b="1">
                    <a:solidFill>
                      <a:srgbClr val="000000"/>
                    </a:solidFill>
                    <a:latin typeface="Arial Unicode MS" pitchFamily="34" charset="-122"/>
                    <a:ea typeface="黑体" pitchFamily="49" charset="-122"/>
                  </a:rPr>
                  <a:t>解</a:t>
                </a:r>
                <a:endParaRPr lang="en-US" altLang="zh-CN" sz="2500" b="1">
                  <a:solidFill>
                    <a:srgbClr val="000000"/>
                  </a:solidFill>
                  <a:latin typeface="Arial Unicode MS" pitchFamily="34" charset="-122"/>
                  <a:ea typeface="黑体" pitchFamily="49" charset="-122"/>
                </a:endParaRPr>
              </a:p>
              <a:p>
                <a:pPr algn="ctr" eaLnBrk="1" hangingPunct="1"/>
                <a:r>
                  <a:rPr lang="zh-CN" altLang="en-US" sz="2500" b="1">
                    <a:solidFill>
                      <a:srgbClr val="000000"/>
                    </a:solidFill>
                    <a:latin typeface="Arial Unicode MS" pitchFamily="34" charset="-122"/>
                    <a:ea typeface="黑体" pitchFamily="49" charset="-122"/>
                  </a:rPr>
                  <a:t>实例</a:t>
                </a:r>
                <a:endParaRPr lang="en-US" altLang="zh-CN" sz="2500" b="1">
                  <a:solidFill>
                    <a:srgbClr val="000000"/>
                  </a:solidFill>
                  <a:latin typeface="Arial Unicode MS" pitchFamily="34" charset="-122"/>
                  <a:ea typeface="黑体" pitchFamily="49" charset="-122"/>
                </a:endParaRPr>
              </a:p>
            </p:txBody>
          </p:sp>
        </p:grpSp>
        <p:sp>
          <p:nvSpPr>
            <p:cNvPr id="90" name="Rectangle 9">
              <a:extLst>
                <a:ext uri="{FF2B5EF4-FFF2-40B4-BE49-F238E27FC236}"/>
              </a:extLst>
            </p:cNvPr>
            <p:cNvSpPr>
              <a:spLocks noChangeArrowheads="1"/>
            </p:cNvSpPr>
            <p:nvPr/>
          </p:nvSpPr>
          <p:spPr bwMode="auto">
            <a:xfrm>
              <a:off x="64206" y="2969432"/>
              <a:ext cx="9022756" cy="616007"/>
            </a:xfrm>
            <a:prstGeom prst="roundRect">
              <a:avLst>
                <a:gd name="adj" fmla="val 28372"/>
              </a:avLst>
            </a:prstGeom>
            <a:solidFill>
              <a:srgbClr val="E2FBFE"/>
            </a:solidFill>
            <a:ln w="12700" cmpd="thickThin">
              <a:solidFill>
                <a:srgbClr val="FF0000"/>
              </a:solidFill>
              <a:miter lim="800000"/>
              <a:headEnd/>
              <a:tailEnd/>
            </a:ln>
          </p:spPr>
          <p:txBody>
            <a:bodyPr lIns="36000" rIns="36000" anchor="ctr"/>
            <a:lstStyle/>
            <a:p>
              <a:pPr marL="342900" indent="-342900" algn="ctr">
                <a:lnSpc>
                  <a:spcPct val="110000"/>
                </a:lnSpc>
                <a:spcBef>
                  <a:spcPts val="600"/>
                </a:spcBef>
                <a:defRPr/>
              </a:pPr>
              <a:r>
                <a:rPr lang="zh-CN" altLang="en-US" sz="2500" b="1" kern="0" dirty="0">
                  <a:latin typeface="Arial Unicode MS" pitchFamily="34" charset="-122"/>
                  <a:ea typeface="+mn-ea"/>
                </a:rPr>
                <a:t>普遍存在以难解易？难易实例的分离线？近似计算难解实例？</a:t>
              </a:r>
            </a:p>
          </p:txBody>
        </p:sp>
      </p:grpSp>
    </p:spTree>
  </p:cSld>
  <p:clrMapOvr>
    <a:masterClrMapping/>
  </p:clrMapOvr>
  <p:transition advTm="1938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9">
            <a:extLst>
              <a:ext uri="{FF2B5EF4-FFF2-40B4-BE49-F238E27FC236}"/>
            </a:extLst>
          </p:cNvPr>
          <p:cNvSpPr>
            <a:spLocks noChangeArrowheads="1"/>
          </p:cNvSpPr>
          <p:nvPr/>
        </p:nvSpPr>
        <p:spPr bwMode="auto">
          <a:xfrm>
            <a:off x="395288" y="5286375"/>
            <a:ext cx="2195512" cy="1390650"/>
          </a:xfrm>
          <a:prstGeom prst="roundRect">
            <a:avLst>
              <a:gd name="adj" fmla="val 28372"/>
            </a:avLst>
          </a:prstGeom>
          <a:solidFill>
            <a:srgbClr val="E2FBFE"/>
          </a:solidFill>
          <a:ln w="12700" cmpd="thickThin">
            <a:solidFill>
              <a:schemeClr val="tx1"/>
            </a:solidFill>
            <a:miter lim="800000"/>
            <a:headEnd/>
            <a:tailEnd/>
          </a:ln>
        </p:spPr>
        <p:txBody>
          <a:bodyPr lIns="36000" rIns="36000" anchor="ctr"/>
          <a:lstStyle/>
          <a:p>
            <a:pPr marL="342900" indent="-342900" algn="ctr">
              <a:lnSpc>
                <a:spcPct val="90000"/>
              </a:lnSpc>
              <a:spcBef>
                <a:spcPts val="0"/>
              </a:spcBef>
              <a:defRPr/>
            </a:pPr>
            <a:r>
              <a:rPr lang="zh-CN" altLang="en-US" sz="2800" b="1" kern="0" dirty="0">
                <a:latin typeface="Arial Unicode MS" pitchFamily="34" charset="-122"/>
                <a:ea typeface="+mn-ea"/>
              </a:rPr>
              <a:t>任务感知的</a:t>
            </a:r>
            <a:endParaRPr lang="en-US" altLang="zh-CN" sz="2800" b="1" kern="0" dirty="0">
              <a:latin typeface="Arial Unicode MS" pitchFamily="34" charset="-122"/>
              <a:ea typeface="+mn-ea"/>
            </a:endParaRPr>
          </a:p>
          <a:p>
            <a:pPr marL="342900" indent="-342900" algn="ctr">
              <a:lnSpc>
                <a:spcPct val="90000"/>
              </a:lnSpc>
              <a:spcBef>
                <a:spcPts val="0"/>
              </a:spcBef>
              <a:defRPr/>
            </a:pPr>
            <a:r>
              <a:rPr lang="zh-CN" altLang="en-US" sz="2800" b="1" kern="0" dirty="0">
                <a:latin typeface="Arial Unicode MS" pitchFamily="34" charset="-122"/>
                <a:ea typeface="+mn-ea"/>
              </a:rPr>
              <a:t>大数据</a:t>
            </a:r>
            <a:endParaRPr lang="en-US" altLang="zh-CN" sz="2800" b="1" kern="0" dirty="0">
              <a:latin typeface="Arial Unicode MS" pitchFamily="34" charset="-122"/>
              <a:ea typeface="+mn-ea"/>
            </a:endParaRPr>
          </a:p>
          <a:p>
            <a:pPr marL="342900" indent="-342900" algn="ctr">
              <a:lnSpc>
                <a:spcPct val="90000"/>
              </a:lnSpc>
              <a:spcBef>
                <a:spcPts val="0"/>
              </a:spcBef>
              <a:defRPr/>
            </a:pPr>
            <a:r>
              <a:rPr lang="zh-CN" altLang="en-US" sz="2800" b="1" kern="0" dirty="0">
                <a:latin typeface="Arial Unicode MS" pitchFamily="34" charset="-122"/>
                <a:ea typeface="+mn-ea"/>
              </a:rPr>
              <a:t>近似计算</a:t>
            </a:r>
          </a:p>
        </p:txBody>
      </p:sp>
      <p:grpSp>
        <p:nvGrpSpPr>
          <p:cNvPr id="2" name="组合 19"/>
          <p:cNvGrpSpPr>
            <a:grpSpLocks/>
          </p:cNvGrpSpPr>
          <p:nvPr/>
        </p:nvGrpSpPr>
        <p:grpSpPr bwMode="auto">
          <a:xfrm>
            <a:off x="96838" y="2727325"/>
            <a:ext cx="2695575" cy="1701800"/>
            <a:chOff x="178223" y="3942378"/>
            <a:chExt cx="2879725" cy="1701200"/>
          </a:xfrm>
        </p:grpSpPr>
        <p:sp>
          <p:nvSpPr>
            <p:cNvPr id="22" name="圆角矩形 76">
              <a:extLst>
                <a:ext uri="{FF2B5EF4-FFF2-40B4-BE49-F238E27FC236}"/>
              </a:extLst>
            </p:cNvPr>
            <p:cNvSpPr>
              <a:spLocks noChangeArrowheads="1"/>
            </p:cNvSpPr>
            <p:nvPr/>
          </p:nvSpPr>
          <p:spPr bwMode="auto">
            <a:xfrm>
              <a:off x="342730" y="3961421"/>
              <a:ext cx="2549015" cy="1642484"/>
            </a:xfrm>
            <a:prstGeom prst="roundRect">
              <a:avLst>
                <a:gd name="adj" fmla="val 2125"/>
              </a:avLst>
            </a:prstGeom>
            <a:noFill/>
            <a:ln w="6350">
              <a:noFill/>
              <a:headEnd/>
              <a:tailEnd/>
            </a:ln>
            <a:effectLst>
              <a:outerShdw blurRad="40000" dist="20000" dir="5400000" rotWithShape="0">
                <a:srgbClr val="000000">
                  <a:alpha val="0"/>
                </a:srgbClr>
              </a:outerShdw>
            </a:effectLst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0" rIns="0"/>
            <a:lstStyle>
              <a:lvl1pPr marL="342900" indent="-342900" eaLnBrk="0" hangingPunct="0">
                <a:defRPr kumimoji="1"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eaLnBrk="0" hangingPunct="0">
                <a:defRPr kumimoji="1"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71438" eaLnBrk="0" hangingPunct="0">
                <a:defRPr kumimoji="1"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marL="0" lvl="2" algn="just" eaLnBrk="1" fontAlgn="auto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defRPr/>
              </a:pPr>
              <a:r>
                <a:rPr lang="zh-CN" altLang="en-US" sz="2200" dirty="0">
                  <a:solidFill>
                    <a:srgbClr val="FF0000"/>
                  </a:solidFill>
                  <a:latin typeface="楷体" pitchFamily="49" charset="-122"/>
                  <a:ea typeface="楷体" panose="02010609060101010101" pitchFamily="49" charset="-122"/>
                </a:rPr>
                <a:t>例</a:t>
              </a:r>
              <a:r>
                <a:rPr lang="en-US" altLang="zh-CN" sz="2200" dirty="0">
                  <a:solidFill>
                    <a:srgbClr val="FF0000"/>
                  </a:solidFill>
                  <a:latin typeface="楷体" pitchFamily="49" charset="-122"/>
                  <a:ea typeface="楷体" panose="02010609060101010101" pitchFamily="49" charset="-122"/>
                </a:rPr>
                <a:t>1</a:t>
              </a:r>
              <a:r>
                <a:rPr lang="en-US" altLang="zh-CN" sz="2200" dirty="0">
                  <a:solidFill>
                    <a:srgbClr val="000000"/>
                  </a:solidFill>
                  <a:latin typeface="楷体" pitchFamily="49" charset="-122"/>
                  <a:ea typeface="楷体" panose="02010609060101010101" pitchFamily="49" charset="-122"/>
                </a:rPr>
                <a:t>:</a:t>
              </a:r>
              <a:r>
                <a:rPr lang="zh-CN" altLang="en-US" sz="2200" dirty="0">
                  <a:solidFill>
                    <a:srgbClr val="000000"/>
                  </a:solidFill>
                  <a:latin typeface="楷体" pitchFamily="49" charset="-122"/>
                  <a:ea typeface="楷体" panose="02010609060101010101" pitchFamily="49" charset="-122"/>
                </a:rPr>
                <a:t>针对链接预测难题，发现预测目标是“好友”链接</a:t>
              </a:r>
              <a:r>
                <a:rPr lang="en-US" altLang="zh-CN" sz="2200" dirty="0">
                  <a:solidFill>
                    <a:srgbClr val="000000"/>
                  </a:solidFill>
                  <a:latin typeface="楷体" pitchFamily="49" charset="-122"/>
                  <a:ea typeface="楷体" panose="02010609060101010101" pitchFamily="49" charset="-122"/>
                </a:rPr>
                <a:t>(</a:t>
              </a:r>
              <a:r>
                <a:rPr lang="zh-CN" altLang="en-US" sz="2200" dirty="0">
                  <a:solidFill>
                    <a:srgbClr val="000000"/>
                  </a:solidFill>
                  <a:latin typeface="楷体" pitchFamily="49" charset="-122"/>
                  <a:ea typeface="楷体" panose="02010609060101010101" pitchFamily="49" charset="-122"/>
                </a:rPr>
                <a:t>特征</a:t>
              </a:r>
              <a:r>
                <a:rPr lang="en-US" altLang="zh-CN" sz="2200" dirty="0">
                  <a:solidFill>
                    <a:srgbClr val="000000"/>
                  </a:solidFill>
                  <a:latin typeface="楷体" pitchFamily="49" charset="-122"/>
                  <a:ea typeface="楷体" panose="02010609060101010101" pitchFamily="49" charset="-122"/>
                </a:rPr>
                <a:t>)</a:t>
              </a:r>
              <a:r>
                <a:rPr lang="zh-CN" altLang="en-US" sz="2200" dirty="0">
                  <a:solidFill>
                    <a:srgbClr val="000000"/>
                  </a:solidFill>
                  <a:latin typeface="楷体" pitchFamily="49" charset="-122"/>
                  <a:ea typeface="楷体" panose="02010609060101010101" pitchFamily="49" charset="-122"/>
                </a:rPr>
                <a:t>？则以两跳链接子图近似预测</a:t>
              </a:r>
            </a:p>
          </p:txBody>
        </p:sp>
        <p:sp>
          <p:nvSpPr>
            <p:cNvPr id="78" name="圆角矩形 77">
              <a:extLst>
                <a:ext uri="{FF2B5EF4-FFF2-40B4-BE49-F238E27FC236}"/>
              </a:extLst>
            </p:cNvPr>
            <p:cNvSpPr>
              <a:spLocks noChangeArrowheads="1"/>
            </p:cNvSpPr>
            <p:nvPr/>
          </p:nvSpPr>
          <p:spPr bwMode="auto">
            <a:xfrm>
              <a:off x="178223" y="3942378"/>
              <a:ext cx="2879725" cy="1701200"/>
            </a:xfrm>
            <a:prstGeom prst="roundRect">
              <a:avLst>
                <a:gd name="adj" fmla="val 16667"/>
              </a:avLst>
            </a:prstGeom>
            <a:noFill/>
            <a:ln w="6350">
              <a:solidFill>
                <a:schemeClr val="tx1"/>
              </a:solidFill>
              <a:headEnd/>
              <a:tailEnd/>
            </a:ln>
            <a:effectLst>
              <a:outerShdw blurRad="40000" dist="20000" dir="5400000" rotWithShape="0">
                <a:srgbClr val="000000">
                  <a:alpha val="0"/>
                </a:srgbClr>
              </a:outerShdw>
            </a:effectLst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0" tIns="36000" rIns="0" bIns="36000"/>
            <a:lstStyle/>
            <a:p>
              <a:pPr marL="92075" lvl="2" indent="-92075" algn="ctr" eaLnBrk="1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00" b="1" dirty="0">
                <a:solidFill>
                  <a:srgbClr val="FF0000"/>
                </a:solidFill>
                <a:latin typeface="Arial Unicode MS" pitchFamily="34" charset="-122"/>
              </a:endParaRPr>
            </a:p>
          </p:txBody>
        </p:sp>
      </p:grpSp>
      <p:sp>
        <p:nvSpPr>
          <p:cNvPr id="67588" name="灯片编号占位符 3"/>
          <p:cNvSpPr txBox="1">
            <a:spLocks/>
          </p:cNvSpPr>
          <p:nvPr/>
        </p:nvSpPr>
        <p:spPr bwMode="auto">
          <a:xfrm>
            <a:off x="8628063" y="357188"/>
            <a:ext cx="490537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 eaLnBrk="1" hangingPunct="1"/>
            <a:fld id="{5F4B2F9B-84EE-488D-A426-1705D32F81B4}" type="slidenum">
              <a:rPr lang="zh-CN" altLang="en-US" sz="200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pPr algn="r" eaLnBrk="1" hangingPunct="1"/>
              <a:t>17</a:t>
            </a:fld>
            <a:endParaRPr lang="zh-CN" altLang="en-US" sz="2000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cxnSp>
        <p:nvCxnSpPr>
          <p:cNvPr id="26" name="直接连接符 25">
            <a:extLst>
              <a:ext uri="{FF2B5EF4-FFF2-40B4-BE49-F238E27FC236}"/>
            </a:extLst>
          </p:cNvPr>
          <p:cNvCxnSpPr/>
          <p:nvPr/>
        </p:nvCxnSpPr>
        <p:spPr>
          <a:xfrm>
            <a:off x="-36513" y="857250"/>
            <a:ext cx="9180513" cy="1588"/>
          </a:xfrm>
          <a:prstGeom prst="line">
            <a:avLst/>
          </a:prstGeom>
          <a:ln w="25400">
            <a:solidFill>
              <a:srgbClr val="0000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标题 1">
            <a:extLst>
              <a:ext uri="{FF2B5EF4-FFF2-40B4-BE49-F238E27FC236}"/>
            </a:extLst>
          </p:cNvPr>
          <p:cNvSpPr txBox="1">
            <a:spLocks/>
          </p:cNvSpPr>
          <p:nvPr/>
        </p:nvSpPr>
        <p:spPr bwMode="auto">
          <a:xfrm>
            <a:off x="285750" y="71438"/>
            <a:ext cx="8358188" cy="79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zh-CN" altLang="en-US" sz="3600" b="1" kern="0" dirty="0">
                <a:solidFill>
                  <a:srgbClr val="000000"/>
                </a:solidFill>
                <a:latin typeface="黑体" pitchFamily="49" charset="-122"/>
                <a:ea typeface="黑体" pitchFamily="49" charset="-122"/>
                <a:cs typeface="+mj-cs"/>
              </a:rPr>
              <a:t>结合感知与新型存储的大数据近似计算</a:t>
            </a:r>
          </a:p>
        </p:txBody>
      </p:sp>
      <p:sp>
        <p:nvSpPr>
          <p:cNvPr id="40" name="Rectangle 9">
            <a:extLst>
              <a:ext uri="{FF2B5EF4-FFF2-40B4-BE49-F238E27FC236}"/>
            </a:extLst>
          </p:cNvPr>
          <p:cNvSpPr>
            <a:spLocks noChangeArrowheads="1"/>
          </p:cNvSpPr>
          <p:nvPr/>
        </p:nvSpPr>
        <p:spPr bwMode="auto">
          <a:xfrm>
            <a:off x="3487738" y="1071563"/>
            <a:ext cx="2082800" cy="615950"/>
          </a:xfrm>
          <a:prstGeom prst="roundRect">
            <a:avLst>
              <a:gd name="adj" fmla="val 28372"/>
            </a:avLst>
          </a:prstGeom>
          <a:solidFill>
            <a:srgbClr val="E2FBFE"/>
          </a:solidFill>
          <a:ln w="12700" cmpd="thickThin">
            <a:solidFill>
              <a:schemeClr val="tx1"/>
            </a:solidFill>
            <a:miter lim="800000"/>
            <a:headEnd/>
            <a:tailEnd/>
          </a:ln>
        </p:spPr>
        <p:txBody>
          <a:bodyPr lIns="36000" rIns="36000" anchor="ctr"/>
          <a:lstStyle/>
          <a:p>
            <a:pPr marL="342900" indent="-342900" algn="ctr">
              <a:lnSpc>
                <a:spcPct val="110000"/>
              </a:lnSpc>
              <a:spcBef>
                <a:spcPts val="600"/>
              </a:spcBef>
              <a:defRPr/>
            </a:pPr>
            <a:r>
              <a:rPr lang="zh-CN" altLang="en-US" sz="2800" b="1" kern="0" dirty="0">
                <a:latin typeface="Arial Unicode MS" pitchFamily="34" charset="-122"/>
                <a:ea typeface="+mn-ea"/>
              </a:rPr>
              <a:t>数据感知</a:t>
            </a:r>
          </a:p>
        </p:txBody>
      </p:sp>
      <p:sp>
        <p:nvSpPr>
          <p:cNvPr id="44" name="Rectangle 9">
            <a:extLst>
              <a:ext uri="{FF2B5EF4-FFF2-40B4-BE49-F238E27FC236}"/>
            </a:extLst>
          </p:cNvPr>
          <p:cNvSpPr>
            <a:spLocks noChangeArrowheads="1"/>
          </p:cNvSpPr>
          <p:nvPr/>
        </p:nvSpPr>
        <p:spPr bwMode="auto">
          <a:xfrm>
            <a:off x="403225" y="1071563"/>
            <a:ext cx="2082800" cy="615950"/>
          </a:xfrm>
          <a:prstGeom prst="roundRect">
            <a:avLst>
              <a:gd name="adj" fmla="val 28372"/>
            </a:avLst>
          </a:prstGeom>
          <a:solidFill>
            <a:srgbClr val="E2FBFE"/>
          </a:solidFill>
          <a:ln w="12700" cmpd="thickThin">
            <a:solidFill>
              <a:schemeClr val="tx1"/>
            </a:solidFill>
            <a:miter lim="800000"/>
            <a:headEnd/>
            <a:tailEnd/>
          </a:ln>
        </p:spPr>
        <p:txBody>
          <a:bodyPr lIns="36000" rIns="36000" anchor="ctr"/>
          <a:lstStyle/>
          <a:p>
            <a:pPr marL="342900" indent="-342900" algn="ctr">
              <a:lnSpc>
                <a:spcPct val="110000"/>
              </a:lnSpc>
              <a:spcBef>
                <a:spcPts val="600"/>
              </a:spcBef>
              <a:defRPr/>
            </a:pPr>
            <a:r>
              <a:rPr lang="zh-CN" altLang="en-US" sz="2800" b="1" kern="0" dirty="0">
                <a:latin typeface="Arial Unicode MS" pitchFamily="34" charset="-122"/>
                <a:ea typeface="+mn-ea"/>
              </a:rPr>
              <a:t>任务感知</a:t>
            </a:r>
          </a:p>
        </p:txBody>
      </p:sp>
      <p:sp>
        <p:nvSpPr>
          <p:cNvPr id="45" name="Rectangle 9">
            <a:extLst>
              <a:ext uri="{FF2B5EF4-FFF2-40B4-BE49-F238E27FC236}"/>
            </a:extLst>
          </p:cNvPr>
          <p:cNvSpPr>
            <a:spLocks noChangeArrowheads="1"/>
          </p:cNvSpPr>
          <p:nvPr/>
        </p:nvSpPr>
        <p:spPr bwMode="auto">
          <a:xfrm>
            <a:off x="6572250" y="1071563"/>
            <a:ext cx="2082800" cy="615950"/>
          </a:xfrm>
          <a:prstGeom prst="roundRect">
            <a:avLst>
              <a:gd name="adj" fmla="val 28372"/>
            </a:avLst>
          </a:prstGeom>
          <a:solidFill>
            <a:srgbClr val="E2FBFE"/>
          </a:solidFill>
          <a:ln w="12700" cmpd="thickThin">
            <a:solidFill>
              <a:schemeClr val="tx1"/>
            </a:solidFill>
            <a:miter lim="800000"/>
            <a:headEnd/>
            <a:tailEnd/>
          </a:ln>
        </p:spPr>
        <p:txBody>
          <a:bodyPr lIns="36000" rIns="36000" anchor="ctr"/>
          <a:lstStyle/>
          <a:p>
            <a:pPr marL="342900" indent="-342900" algn="ctr">
              <a:lnSpc>
                <a:spcPct val="110000"/>
              </a:lnSpc>
              <a:spcBef>
                <a:spcPts val="600"/>
              </a:spcBef>
              <a:defRPr/>
            </a:pPr>
            <a:r>
              <a:rPr lang="zh-CN" altLang="en-US" sz="2800" b="1" kern="0" dirty="0">
                <a:latin typeface="Arial Unicode MS" pitchFamily="34" charset="-122"/>
                <a:ea typeface="+mn-ea"/>
              </a:rPr>
              <a:t>新型存储</a:t>
            </a:r>
          </a:p>
        </p:txBody>
      </p:sp>
      <p:sp>
        <p:nvSpPr>
          <p:cNvPr id="46" name="Rectangle 9">
            <a:extLst>
              <a:ext uri="{FF2B5EF4-FFF2-40B4-BE49-F238E27FC236}"/>
            </a:extLst>
          </p:cNvPr>
          <p:cNvSpPr>
            <a:spLocks noChangeArrowheads="1"/>
          </p:cNvSpPr>
          <p:nvPr/>
        </p:nvSpPr>
        <p:spPr bwMode="auto">
          <a:xfrm>
            <a:off x="3476625" y="2070100"/>
            <a:ext cx="2082800" cy="615950"/>
          </a:xfrm>
          <a:prstGeom prst="roundRect">
            <a:avLst>
              <a:gd name="adj" fmla="val 28372"/>
            </a:avLst>
          </a:prstGeom>
          <a:solidFill>
            <a:srgbClr val="E2FBFE"/>
          </a:solidFill>
          <a:ln w="12700" cmpd="thickThin">
            <a:solidFill>
              <a:schemeClr val="tx1"/>
            </a:solidFill>
            <a:miter lim="800000"/>
            <a:headEnd/>
            <a:tailEnd/>
          </a:ln>
        </p:spPr>
        <p:txBody>
          <a:bodyPr lIns="36000" rIns="36000" anchor="ctr"/>
          <a:lstStyle/>
          <a:p>
            <a:pPr marL="342900" indent="-342900" algn="ctr">
              <a:lnSpc>
                <a:spcPct val="110000"/>
              </a:lnSpc>
              <a:spcBef>
                <a:spcPts val="600"/>
              </a:spcBef>
              <a:defRPr/>
            </a:pPr>
            <a:r>
              <a:rPr lang="zh-CN" altLang="en-US" sz="2800" b="1" kern="0" dirty="0">
                <a:solidFill>
                  <a:srgbClr val="FF0000"/>
                </a:solidFill>
                <a:latin typeface="Arial Unicode MS" pitchFamily="34" charset="-122"/>
                <a:ea typeface="+mn-ea"/>
              </a:rPr>
              <a:t>数据特征</a:t>
            </a:r>
          </a:p>
        </p:txBody>
      </p:sp>
      <p:sp>
        <p:nvSpPr>
          <p:cNvPr id="47" name="Rectangle 9">
            <a:extLst>
              <a:ext uri="{FF2B5EF4-FFF2-40B4-BE49-F238E27FC236}"/>
            </a:extLst>
          </p:cNvPr>
          <p:cNvSpPr>
            <a:spLocks noChangeArrowheads="1"/>
          </p:cNvSpPr>
          <p:nvPr/>
        </p:nvSpPr>
        <p:spPr bwMode="auto">
          <a:xfrm>
            <a:off x="392113" y="2070100"/>
            <a:ext cx="2082800" cy="615950"/>
          </a:xfrm>
          <a:prstGeom prst="roundRect">
            <a:avLst>
              <a:gd name="adj" fmla="val 28372"/>
            </a:avLst>
          </a:prstGeom>
          <a:solidFill>
            <a:srgbClr val="E2FBFE"/>
          </a:solidFill>
          <a:ln w="12700" cmpd="thickThin">
            <a:solidFill>
              <a:schemeClr val="tx1"/>
            </a:solidFill>
            <a:miter lim="800000"/>
            <a:headEnd/>
            <a:tailEnd/>
          </a:ln>
        </p:spPr>
        <p:txBody>
          <a:bodyPr lIns="36000" rIns="36000" anchor="ctr"/>
          <a:lstStyle/>
          <a:p>
            <a:pPr marL="342900" indent="-342900" algn="ctr">
              <a:lnSpc>
                <a:spcPct val="110000"/>
              </a:lnSpc>
              <a:spcBef>
                <a:spcPts val="600"/>
              </a:spcBef>
              <a:defRPr/>
            </a:pPr>
            <a:r>
              <a:rPr lang="zh-CN" altLang="en-US" sz="2800" b="1" kern="0" dirty="0">
                <a:solidFill>
                  <a:srgbClr val="FF0000"/>
                </a:solidFill>
                <a:latin typeface="Arial Unicode MS" pitchFamily="34" charset="-122"/>
                <a:ea typeface="+mn-ea"/>
              </a:rPr>
              <a:t>任务特征</a:t>
            </a:r>
          </a:p>
        </p:txBody>
      </p:sp>
      <p:sp>
        <p:nvSpPr>
          <p:cNvPr id="48" name="Rectangle 9">
            <a:extLst>
              <a:ext uri="{FF2B5EF4-FFF2-40B4-BE49-F238E27FC236}"/>
            </a:extLst>
          </p:cNvPr>
          <p:cNvSpPr>
            <a:spLocks noChangeArrowheads="1"/>
          </p:cNvSpPr>
          <p:nvPr/>
        </p:nvSpPr>
        <p:spPr bwMode="auto">
          <a:xfrm>
            <a:off x="6561138" y="2070100"/>
            <a:ext cx="2082800" cy="615950"/>
          </a:xfrm>
          <a:prstGeom prst="roundRect">
            <a:avLst>
              <a:gd name="adj" fmla="val 28372"/>
            </a:avLst>
          </a:prstGeom>
          <a:solidFill>
            <a:srgbClr val="E2FBFE"/>
          </a:solidFill>
          <a:ln w="12700" cmpd="thickThin">
            <a:solidFill>
              <a:schemeClr val="tx1"/>
            </a:solidFill>
            <a:miter lim="800000"/>
            <a:headEnd/>
            <a:tailEnd/>
          </a:ln>
        </p:spPr>
        <p:txBody>
          <a:bodyPr lIns="36000" rIns="36000" anchor="ctr"/>
          <a:lstStyle/>
          <a:p>
            <a:pPr marL="342900" indent="-342900" algn="ctr">
              <a:lnSpc>
                <a:spcPct val="110000"/>
              </a:lnSpc>
              <a:spcBef>
                <a:spcPts val="600"/>
              </a:spcBef>
              <a:defRPr/>
            </a:pPr>
            <a:r>
              <a:rPr lang="zh-CN" altLang="en-US" sz="2800" b="1" kern="0" dirty="0">
                <a:solidFill>
                  <a:srgbClr val="FF0000"/>
                </a:solidFill>
                <a:latin typeface="Arial Unicode MS" pitchFamily="34" charset="-122"/>
                <a:ea typeface="+mn-ea"/>
              </a:rPr>
              <a:t>存储特征</a:t>
            </a:r>
          </a:p>
        </p:txBody>
      </p:sp>
      <p:sp>
        <p:nvSpPr>
          <p:cNvPr id="59" name="Rectangle 9">
            <a:extLst>
              <a:ext uri="{FF2B5EF4-FFF2-40B4-BE49-F238E27FC236}"/>
            </a:extLst>
          </p:cNvPr>
          <p:cNvSpPr>
            <a:spLocks noChangeArrowheads="1"/>
          </p:cNvSpPr>
          <p:nvPr/>
        </p:nvSpPr>
        <p:spPr bwMode="auto">
          <a:xfrm>
            <a:off x="2214563" y="4579938"/>
            <a:ext cx="1512887" cy="615950"/>
          </a:xfrm>
          <a:prstGeom prst="roundRect">
            <a:avLst>
              <a:gd name="adj" fmla="val 28372"/>
            </a:avLst>
          </a:prstGeom>
          <a:solidFill>
            <a:srgbClr val="E2FBFE"/>
          </a:solidFill>
          <a:ln w="12700" cmpd="thickThin">
            <a:solidFill>
              <a:schemeClr val="tx1"/>
            </a:solidFill>
            <a:miter lim="800000"/>
            <a:headEnd/>
            <a:tailEnd/>
          </a:ln>
        </p:spPr>
        <p:txBody>
          <a:bodyPr lIns="36000" rIns="36000" anchor="ctr"/>
          <a:lstStyle/>
          <a:p>
            <a:pPr marL="342900" indent="-342900" algn="ctr">
              <a:lnSpc>
                <a:spcPct val="110000"/>
              </a:lnSpc>
              <a:spcBef>
                <a:spcPts val="600"/>
              </a:spcBef>
              <a:defRPr/>
            </a:pPr>
            <a:r>
              <a:rPr lang="zh-CN" altLang="en-US" sz="2800" b="1" kern="0" dirty="0">
                <a:solidFill>
                  <a:srgbClr val="FF0000"/>
                </a:solidFill>
                <a:latin typeface="Arial Unicode MS" pitchFamily="34" charset="-122"/>
                <a:ea typeface="+mn-ea"/>
              </a:rPr>
              <a:t>分离线</a:t>
            </a:r>
          </a:p>
        </p:txBody>
      </p:sp>
      <p:sp>
        <p:nvSpPr>
          <p:cNvPr id="64" name="Rectangle 9">
            <a:extLst>
              <a:ext uri="{FF2B5EF4-FFF2-40B4-BE49-F238E27FC236}"/>
            </a:extLst>
          </p:cNvPr>
          <p:cNvSpPr>
            <a:spLocks noChangeArrowheads="1"/>
          </p:cNvSpPr>
          <p:nvPr/>
        </p:nvSpPr>
        <p:spPr bwMode="auto">
          <a:xfrm>
            <a:off x="3479800" y="5314950"/>
            <a:ext cx="2197100" cy="1365250"/>
          </a:xfrm>
          <a:prstGeom prst="roundRect">
            <a:avLst>
              <a:gd name="adj" fmla="val 28372"/>
            </a:avLst>
          </a:prstGeom>
          <a:solidFill>
            <a:srgbClr val="E2FBFE"/>
          </a:solidFill>
          <a:ln w="12700" cmpd="thickThin">
            <a:solidFill>
              <a:schemeClr val="tx1"/>
            </a:solidFill>
            <a:miter lim="800000"/>
            <a:headEnd/>
            <a:tailEnd/>
          </a:ln>
        </p:spPr>
        <p:txBody>
          <a:bodyPr lIns="36000" rIns="36000" anchor="ctr"/>
          <a:lstStyle/>
          <a:p>
            <a:pPr marL="342900" indent="-342900" algn="ctr">
              <a:lnSpc>
                <a:spcPct val="90000"/>
              </a:lnSpc>
              <a:spcBef>
                <a:spcPts val="0"/>
              </a:spcBef>
              <a:defRPr/>
            </a:pPr>
            <a:r>
              <a:rPr lang="zh-CN" altLang="en-US" sz="2800" b="1" kern="0" dirty="0">
                <a:latin typeface="Arial Unicode MS" pitchFamily="34" charset="-122"/>
                <a:ea typeface="+mn-ea"/>
              </a:rPr>
              <a:t>数据感知的</a:t>
            </a:r>
            <a:endParaRPr lang="en-US" altLang="zh-CN" sz="2800" b="1" kern="0" dirty="0">
              <a:latin typeface="Arial Unicode MS" pitchFamily="34" charset="-122"/>
              <a:ea typeface="+mn-ea"/>
            </a:endParaRPr>
          </a:p>
          <a:p>
            <a:pPr marL="342900" indent="-342900" algn="ctr">
              <a:lnSpc>
                <a:spcPct val="90000"/>
              </a:lnSpc>
              <a:spcBef>
                <a:spcPts val="0"/>
              </a:spcBef>
              <a:defRPr/>
            </a:pPr>
            <a:r>
              <a:rPr lang="zh-CN" altLang="en-US" sz="2800" b="1" kern="0" dirty="0">
                <a:latin typeface="Arial Unicode MS" pitchFamily="34" charset="-122"/>
                <a:ea typeface="+mn-ea"/>
              </a:rPr>
              <a:t>大数据</a:t>
            </a:r>
            <a:endParaRPr lang="en-US" altLang="zh-CN" sz="2800" b="1" kern="0" dirty="0">
              <a:latin typeface="Arial Unicode MS" pitchFamily="34" charset="-122"/>
              <a:ea typeface="+mn-ea"/>
            </a:endParaRPr>
          </a:p>
          <a:p>
            <a:pPr marL="342900" indent="-342900" algn="ctr">
              <a:lnSpc>
                <a:spcPct val="90000"/>
              </a:lnSpc>
              <a:spcBef>
                <a:spcPts val="0"/>
              </a:spcBef>
              <a:defRPr/>
            </a:pPr>
            <a:r>
              <a:rPr lang="zh-CN" altLang="en-US" sz="2800" b="1" kern="0" dirty="0">
                <a:latin typeface="Arial Unicode MS" pitchFamily="34" charset="-122"/>
                <a:ea typeface="+mn-ea"/>
              </a:rPr>
              <a:t>近似计算</a:t>
            </a:r>
          </a:p>
        </p:txBody>
      </p:sp>
      <p:grpSp>
        <p:nvGrpSpPr>
          <p:cNvPr id="3" name="组合 19"/>
          <p:cNvGrpSpPr>
            <a:grpSpLocks/>
          </p:cNvGrpSpPr>
          <p:nvPr/>
        </p:nvGrpSpPr>
        <p:grpSpPr bwMode="auto">
          <a:xfrm>
            <a:off x="3143250" y="2727325"/>
            <a:ext cx="2695575" cy="1701800"/>
            <a:chOff x="157824" y="3942378"/>
            <a:chExt cx="2879725" cy="1701200"/>
          </a:xfrm>
        </p:grpSpPr>
        <p:sp>
          <p:nvSpPr>
            <p:cNvPr id="67" name="圆角矩形 76">
              <a:extLst>
                <a:ext uri="{FF2B5EF4-FFF2-40B4-BE49-F238E27FC236}"/>
              </a:extLst>
            </p:cNvPr>
            <p:cNvSpPr>
              <a:spLocks noChangeArrowheads="1"/>
            </p:cNvSpPr>
            <p:nvPr/>
          </p:nvSpPr>
          <p:spPr bwMode="auto">
            <a:xfrm>
              <a:off x="310460" y="3961421"/>
              <a:ext cx="2549015" cy="1642484"/>
            </a:xfrm>
            <a:prstGeom prst="roundRect">
              <a:avLst>
                <a:gd name="adj" fmla="val 2125"/>
              </a:avLst>
            </a:prstGeom>
            <a:noFill/>
            <a:ln w="6350">
              <a:noFill/>
              <a:headEnd/>
              <a:tailEnd/>
            </a:ln>
            <a:effectLst>
              <a:outerShdw blurRad="40000" dist="20000" dir="5400000" rotWithShape="0">
                <a:srgbClr val="000000">
                  <a:alpha val="0"/>
                </a:srgbClr>
              </a:outerShdw>
            </a:effectLst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0" rIns="0"/>
            <a:lstStyle>
              <a:lvl1pPr marL="342900" indent="-342900" eaLnBrk="0" hangingPunct="0">
                <a:defRPr kumimoji="1"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eaLnBrk="0" hangingPunct="0">
                <a:defRPr kumimoji="1"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71438" eaLnBrk="0" hangingPunct="0">
                <a:defRPr kumimoji="1"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marL="0" lvl="2" algn="just" eaLnBrk="1" fontAlgn="auto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defRPr/>
              </a:pPr>
              <a:r>
                <a:rPr lang="zh-CN" altLang="en-US" sz="2200" dirty="0">
                  <a:solidFill>
                    <a:srgbClr val="FF0000"/>
                  </a:solidFill>
                  <a:latin typeface="楷体" pitchFamily="49" charset="-122"/>
                  <a:ea typeface="楷体" panose="02010609060101010101" pitchFamily="49" charset="-122"/>
                </a:rPr>
                <a:t>例</a:t>
              </a:r>
              <a:r>
                <a:rPr lang="en-US" altLang="zh-CN" sz="2200" dirty="0">
                  <a:solidFill>
                    <a:srgbClr val="FF0000"/>
                  </a:solidFill>
                  <a:latin typeface="楷体" pitchFamily="49" charset="-122"/>
                  <a:ea typeface="楷体" panose="02010609060101010101" pitchFamily="49" charset="-122"/>
                </a:rPr>
                <a:t>2</a:t>
              </a:r>
              <a:r>
                <a:rPr lang="en-US" altLang="zh-CN" sz="2200" dirty="0">
                  <a:solidFill>
                    <a:srgbClr val="000000"/>
                  </a:solidFill>
                  <a:latin typeface="楷体" pitchFamily="49" charset="-122"/>
                  <a:ea typeface="楷体" panose="02010609060101010101" pitchFamily="49" charset="-122"/>
                </a:rPr>
                <a:t>:</a:t>
              </a:r>
              <a:r>
                <a:rPr lang="zh-CN" altLang="en-US" sz="2200" dirty="0">
                  <a:solidFill>
                    <a:srgbClr val="000000"/>
                  </a:solidFill>
                  <a:latin typeface="楷体" pitchFamily="49" charset="-122"/>
                  <a:ea typeface="楷体" panose="02010609060101010101" pitchFamily="49" charset="-122"/>
                </a:rPr>
                <a:t>针对图同构难题，发现“图”是“树”</a:t>
              </a:r>
              <a:r>
                <a:rPr lang="en-US" altLang="zh-CN" sz="2200" dirty="0">
                  <a:solidFill>
                    <a:srgbClr val="000000"/>
                  </a:solidFill>
                  <a:latin typeface="楷体" pitchFamily="49" charset="-122"/>
                  <a:ea typeface="楷体" panose="02010609060101010101" pitchFamily="49" charset="-122"/>
                </a:rPr>
                <a:t>(</a:t>
              </a:r>
              <a:r>
                <a:rPr lang="zh-CN" altLang="en-US" sz="2200" dirty="0">
                  <a:solidFill>
                    <a:srgbClr val="000000"/>
                  </a:solidFill>
                  <a:latin typeface="楷体" pitchFamily="49" charset="-122"/>
                  <a:ea typeface="楷体" panose="02010609060101010101" pitchFamily="49" charset="-122"/>
                </a:rPr>
                <a:t>特征</a:t>
              </a:r>
              <a:r>
                <a:rPr lang="en-US" altLang="zh-CN" sz="2200" dirty="0">
                  <a:solidFill>
                    <a:srgbClr val="000000"/>
                  </a:solidFill>
                  <a:latin typeface="楷体" pitchFamily="49" charset="-122"/>
                  <a:ea typeface="楷体" panose="02010609060101010101" pitchFamily="49" charset="-122"/>
                </a:rPr>
                <a:t>)</a:t>
              </a:r>
              <a:r>
                <a:rPr lang="zh-CN" altLang="en-US" sz="2200" dirty="0">
                  <a:solidFill>
                    <a:srgbClr val="000000"/>
                  </a:solidFill>
                  <a:latin typeface="楷体" pitchFamily="49" charset="-122"/>
                  <a:ea typeface="楷体" panose="02010609060101010101" pitchFamily="49" charset="-122"/>
                </a:rPr>
                <a:t>？则可转化为树同构的多项式易解问题</a:t>
              </a:r>
            </a:p>
          </p:txBody>
        </p:sp>
        <p:sp>
          <p:nvSpPr>
            <p:cNvPr id="69" name="圆角矩形 68">
              <a:extLst>
                <a:ext uri="{FF2B5EF4-FFF2-40B4-BE49-F238E27FC236}"/>
              </a:extLst>
            </p:cNvPr>
            <p:cNvSpPr>
              <a:spLocks noChangeArrowheads="1"/>
            </p:cNvSpPr>
            <p:nvPr/>
          </p:nvSpPr>
          <p:spPr bwMode="auto">
            <a:xfrm>
              <a:off x="157824" y="3942378"/>
              <a:ext cx="2879725" cy="1701200"/>
            </a:xfrm>
            <a:prstGeom prst="roundRect">
              <a:avLst>
                <a:gd name="adj" fmla="val 16667"/>
              </a:avLst>
            </a:prstGeom>
            <a:noFill/>
            <a:ln w="6350">
              <a:solidFill>
                <a:schemeClr val="tx1"/>
              </a:solidFill>
              <a:headEnd/>
              <a:tailEnd/>
            </a:ln>
            <a:effectLst>
              <a:outerShdw blurRad="40000" dist="20000" dir="5400000" rotWithShape="0">
                <a:srgbClr val="000000">
                  <a:alpha val="0"/>
                </a:srgbClr>
              </a:outerShdw>
            </a:effectLst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0" tIns="36000" rIns="0" bIns="36000"/>
            <a:lstStyle/>
            <a:p>
              <a:pPr marL="92075" lvl="2" indent="-92075" algn="ctr" eaLnBrk="1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00" b="1" dirty="0">
                <a:solidFill>
                  <a:srgbClr val="FF0000"/>
                </a:solidFill>
                <a:latin typeface="Arial Unicode MS" pitchFamily="34" charset="-122"/>
              </a:endParaRPr>
            </a:p>
          </p:txBody>
        </p:sp>
      </p:grpSp>
      <p:grpSp>
        <p:nvGrpSpPr>
          <p:cNvPr id="4" name="组合 19"/>
          <p:cNvGrpSpPr>
            <a:grpSpLocks/>
          </p:cNvGrpSpPr>
          <p:nvPr/>
        </p:nvGrpSpPr>
        <p:grpSpPr bwMode="auto">
          <a:xfrm>
            <a:off x="6215063" y="2727325"/>
            <a:ext cx="2695575" cy="1701800"/>
            <a:chOff x="178223" y="3942378"/>
            <a:chExt cx="2879725" cy="1701200"/>
          </a:xfrm>
        </p:grpSpPr>
        <p:sp>
          <p:nvSpPr>
            <p:cNvPr id="71" name="圆角矩形 76">
              <a:extLst>
                <a:ext uri="{FF2B5EF4-FFF2-40B4-BE49-F238E27FC236}"/>
              </a:extLst>
            </p:cNvPr>
            <p:cNvSpPr>
              <a:spLocks noChangeArrowheads="1"/>
            </p:cNvSpPr>
            <p:nvPr/>
          </p:nvSpPr>
          <p:spPr bwMode="auto">
            <a:xfrm>
              <a:off x="234189" y="3961421"/>
              <a:ext cx="2767792" cy="1642484"/>
            </a:xfrm>
            <a:prstGeom prst="roundRect">
              <a:avLst>
                <a:gd name="adj" fmla="val 2125"/>
              </a:avLst>
            </a:prstGeom>
            <a:noFill/>
            <a:ln w="6350">
              <a:noFill/>
              <a:headEnd/>
              <a:tailEnd/>
            </a:ln>
            <a:effectLst>
              <a:outerShdw blurRad="40000" dist="20000" dir="5400000" rotWithShape="0">
                <a:srgbClr val="000000">
                  <a:alpha val="0"/>
                </a:srgbClr>
              </a:outerShdw>
            </a:effectLst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0" rIns="0"/>
            <a:lstStyle>
              <a:lvl1pPr marL="342900" indent="-342900" eaLnBrk="0" hangingPunct="0">
                <a:defRPr kumimoji="1"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eaLnBrk="0" hangingPunct="0">
                <a:defRPr kumimoji="1"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71438" eaLnBrk="0" hangingPunct="0">
                <a:defRPr kumimoji="1"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marL="0" lvl="2" algn="just" eaLnBrk="1" fontAlgn="auto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defRPr/>
              </a:pPr>
              <a:r>
                <a:rPr lang="zh-CN" altLang="en-US" sz="2200" dirty="0">
                  <a:solidFill>
                    <a:srgbClr val="FF0000"/>
                  </a:solidFill>
                  <a:latin typeface="楷体" pitchFamily="49" charset="-122"/>
                  <a:ea typeface="楷体" panose="02010609060101010101" pitchFamily="49" charset="-122"/>
                </a:rPr>
                <a:t>例</a:t>
              </a:r>
              <a:r>
                <a:rPr lang="en-US" altLang="zh-CN" sz="2200" dirty="0">
                  <a:solidFill>
                    <a:srgbClr val="FF0000"/>
                  </a:solidFill>
                  <a:latin typeface="楷体" pitchFamily="49" charset="-122"/>
                  <a:ea typeface="楷体" panose="02010609060101010101" pitchFamily="49" charset="-122"/>
                </a:rPr>
                <a:t>3</a:t>
              </a:r>
              <a:r>
                <a:rPr lang="en-US" altLang="zh-CN" sz="2200" dirty="0">
                  <a:solidFill>
                    <a:srgbClr val="000000"/>
                  </a:solidFill>
                  <a:latin typeface="楷体" pitchFamily="49" charset="-122"/>
                  <a:ea typeface="楷体" panose="02010609060101010101" pitchFamily="49" charset="-122"/>
                </a:rPr>
                <a:t>:</a:t>
              </a:r>
              <a:r>
                <a:rPr lang="zh-CN" altLang="en-US" sz="2200" dirty="0">
                  <a:solidFill>
                    <a:srgbClr val="000000"/>
                  </a:solidFill>
                  <a:latin typeface="楷体" pitchFamily="49" charset="-122"/>
                  <a:ea typeface="楷体" panose="02010609060101010101" pitchFamily="49" charset="-122"/>
                </a:rPr>
                <a:t>针对图可达难题，在</a:t>
              </a:r>
              <a:r>
                <a:rPr lang="en-US" altLang="zh-CN" sz="2200" dirty="0">
                  <a:solidFill>
                    <a:srgbClr val="000000"/>
                  </a:solidFill>
                  <a:latin typeface="楷体" pitchFamily="49" charset="-122"/>
                  <a:ea typeface="楷体" panose="02010609060101010101" pitchFamily="49" charset="-122"/>
                </a:rPr>
                <a:t>3DXpoint</a:t>
              </a:r>
              <a:r>
                <a:rPr lang="zh-CN" altLang="en-US" sz="2200" dirty="0">
                  <a:solidFill>
                    <a:srgbClr val="000000"/>
                  </a:solidFill>
                  <a:latin typeface="楷体" pitchFamily="49" charset="-122"/>
                  <a:ea typeface="楷体" panose="02010609060101010101" pitchFamily="49" charset="-122"/>
                </a:rPr>
                <a:t>新型存储器件上“存算联动”</a:t>
              </a:r>
              <a:r>
                <a:rPr lang="en-US" altLang="zh-CN" sz="2200" dirty="0">
                  <a:solidFill>
                    <a:srgbClr val="000000"/>
                  </a:solidFill>
                  <a:latin typeface="楷体" pitchFamily="49" charset="-122"/>
                  <a:ea typeface="楷体" panose="02010609060101010101" pitchFamily="49" charset="-122"/>
                </a:rPr>
                <a:t> (</a:t>
              </a:r>
              <a:r>
                <a:rPr lang="zh-CN" altLang="en-US" sz="2200" dirty="0">
                  <a:solidFill>
                    <a:srgbClr val="000000"/>
                  </a:solidFill>
                  <a:latin typeface="楷体" pitchFamily="49" charset="-122"/>
                  <a:ea typeface="楷体" panose="02010609060101010101" pitchFamily="49" charset="-122"/>
                </a:rPr>
                <a:t>特征</a:t>
              </a:r>
              <a:r>
                <a:rPr lang="en-US" altLang="zh-CN" sz="2200" dirty="0">
                  <a:solidFill>
                    <a:srgbClr val="000000"/>
                  </a:solidFill>
                  <a:latin typeface="楷体" pitchFamily="49" charset="-122"/>
                  <a:ea typeface="楷体" panose="02010609060101010101" pitchFamily="49" charset="-122"/>
                </a:rPr>
                <a:t>)</a:t>
              </a:r>
              <a:r>
                <a:rPr lang="zh-CN" altLang="en-US" sz="2200" dirty="0">
                  <a:solidFill>
                    <a:srgbClr val="000000"/>
                  </a:solidFill>
                  <a:latin typeface="楷体" pitchFamily="49" charset="-122"/>
                  <a:ea typeface="楷体" panose="02010609060101010101" pitchFamily="49" charset="-122"/>
                </a:rPr>
                <a:t>？复杂度由</a:t>
              </a:r>
              <a:r>
                <a:rPr lang="en-US" altLang="zh-CN" sz="2200" dirty="0">
                  <a:solidFill>
                    <a:srgbClr val="000000"/>
                  </a:solidFill>
                  <a:latin typeface="楷体" pitchFamily="49" charset="-122"/>
                  <a:ea typeface="楷体" panose="02010609060101010101" pitchFamily="49" charset="-122"/>
                </a:rPr>
                <a:t>O(n</a:t>
              </a:r>
              <a:r>
                <a:rPr lang="en-US" altLang="zh-CN" sz="2200" baseline="30000" dirty="0">
                  <a:solidFill>
                    <a:srgbClr val="000000"/>
                  </a:solidFill>
                  <a:latin typeface="楷体" pitchFamily="49" charset="-122"/>
                  <a:ea typeface="楷体" panose="02010609060101010101" pitchFamily="49" charset="-122"/>
                </a:rPr>
                <a:t>3</a:t>
              </a:r>
              <a:r>
                <a:rPr lang="en-US" altLang="zh-CN" sz="2200" dirty="0">
                  <a:solidFill>
                    <a:srgbClr val="000000"/>
                  </a:solidFill>
                  <a:latin typeface="楷体" pitchFamily="49" charset="-122"/>
                  <a:ea typeface="楷体" panose="02010609060101010101" pitchFamily="49" charset="-122"/>
                </a:rPr>
                <a:t>)</a:t>
              </a:r>
              <a:r>
                <a:rPr lang="zh-CN" altLang="en-US" sz="2200" dirty="0">
                  <a:solidFill>
                    <a:srgbClr val="000000"/>
                  </a:solidFill>
                  <a:latin typeface="楷体" pitchFamily="49" charset="-122"/>
                  <a:ea typeface="楷体" panose="02010609060101010101" pitchFamily="49" charset="-122"/>
                </a:rPr>
                <a:t>降至</a:t>
              </a:r>
              <a:r>
                <a:rPr lang="en-US" altLang="zh-CN" sz="2200" dirty="0">
                  <a:solidFill>
                    <a:srgbClr val="000000"/>
                  </a:solidFill>
                  <a:latin typeface="楷体" pitchFamily="49" charset="-122"/>
                  <a:ea typeface="楷体" panose="02010609060101010101" pitchFamily="49" charset="-122"/>
                </a:rPr>
                <a:t>O(</a:t>
              </a:r>
              <a:r>
                <a:rPr lang="en-US" altLang="zh-CN" sz="2200" dirty="0" err="1">
                  <a:solidFill>
                    <a:srgbClr val="000000"/>
                  </a:solidFill>
                  <a:latin typeface="楷体" pitchFamily="49" charset="-122"/>
                  <a:ea typeface="楷体" panose="02010609060101010101" pitchFamily="49" charset="-122"/>
                </a:rPr>
                <a:t>nd</a:t>
              </a:r>
              <a:r>
                <a:rPr lang="en-US" altLang="zh-CN" sz="2200" dirty="0">
                  <a:solidFill>
                    <a:srgbClr val="000000"/>
                  </a:solidFill>
                  <a:latin typeface="楷体" pitchFamily="49" charset="-122"/>
                  <a:ea typeface="楷体" panose="02010609060101010101" pitchFamily="49" charset="-122"/>
                </a:rPr>
                <a:t>)</a:t>
              </a:r>
              <a:endParaRPr lang="zh-CN" altLang="en-US" sz="2200" dirty="0">
                <a:solidFill>
                  <a:srgbClr val="000000"/>
                </a:solidFill>
                <a:latin typeface="楷体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72" name="圆角矩形 71">
              <a:extLst>
                <a:ext uri="{FF2B5EF4-FFF2-40B4-BE49-F238E27FC236}"/>
              </a:extLst>
            </p:cNvPr>
            <p:cNvSpPr>
              <a:spLocks noChangeArrowheads="1"/>
            </p:cNvSpPr>
            <p:nvPr/>
          </p:nvSpPr>
          <p:spPr bwMode="auto">
            <a:xfrm>
              <a:off x="178223" y="3942378"/>
              <a:ext cx="2879725" cy="1701200"/>
            </a:xfrm>
            <a:prstGeom prst="roundRect">
              <a:avLst>
                <a:gd name="adj" fmla="val 16667"/>
              </a:avLst>
            </a:prstGeom>
            <a:noFill/>
            <a:ln w="6350">
              <a:solidFill>
                <a:schemeClr val="tx1"/>
              </a:solidFill>
              <a:headEnd/>
              <a:tailEnd/>
            </a:ln>
            <a:effectLst>
              <a:outerShdw blurRad="40000" dist="20000" dir="5400000" rotWithShape="0">
                <a:srgbClr val="000000">
                  <a:alpha val="0"/>
                </a:srgbClr>
              </a:outerShdw>
            </a:effectLst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0" tIns="36000" rIns="0" bIns="36000"/>
            <a:lstStyle/>
            <a:p>
              <a:pPr marL="92075" lvl="2" indent="-92075" algn="ctr" eaLnBrk="1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00" b="1" dirty="0">
                <a:solidFill>
                  <a:srgbClr val="FF0000"/>
                </a:solidFill>
                <a:latin typeface="Arial Unicode MS" pitchFamily="34" charset="-122"/>
              </a:endParaRPr>
            </a:p>
          </p:txBody>
        </p:sp>
      </p:grpSp>
      <p:cxnSp>
        <p:nvCxnSpPr>
          <p:cNvPr id="73" name="直接连接符 72">
            <a:extLst>
              <a:ext uri="{FF2B5EF4-FFF2-40B4-BE49-F238E27FC236}"/>
            </a:extLst>
          </p:cNvPr>
          <p:cNvCxnSpPr>
            <a:cxnSpLocks/>
            <a:stCxn id="47" idx="0"/>
            <a:endCxn id="44" idx="2"/>
          </p:cNvCxnSpPr>
          <p:nvPr/>
        </p:nvCxnSpPr>
        <p:spPr>
          <a:xfrm rot="5400000" flipH="1" flipV="1">
            <a:off x="1253331" y="1878807"/>
            <a:ext cx="38258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直接连接符 75">
            <a:extLst>
              <a:ext uri="{FF2B5EF4-FFF2-40B4-BE49-F238E27FC236}"/>
            </a:extLst>
          </p:cNvPr>
          <p:cNvCxnSpPr>
            <a:cxnSpLocks/>
          </p:cNvCxnSpPr>
          <p:nvPr/>
        </p:nvCxnSpPr>
        <p:spPr>
          <a:xfrm rot="5400000" flipH="1" flipV="1">
            <a:off x="4361656" y="1886744"/>
            <a:ext cx="38258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0" name="直接连接符 79">
            <a:extLst>
              <a:ext uri="{FF2B5EF4-FFF2-40B4-BE49-F238E27FC236}"/>
            </a:extLst>
          </p:cNvPr>
          <p:cNvCxnSpPr>
            <a:cxnSpLocks/>
          </p:cNvCxnSpPr>
          <p:nvPr/>
        </p:nvCxnSpPr>
        <p:spPr>
          <a:xfrm rot="5400000" flipH="1" flipV="1">
            <a:off x="7492206" y="1886744"/>
            <a:ext cx="38258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直接连接符 81">
            <a:extLst>
              <a:ext uri="{FF2B5EF4-FFF2-40B4-BE49-F238E27FC236}"/>
            </a:extLst>
          </p:cNvPr>
          <p:cNvCxnSpPr>
            <a:cxnSpLocks/>
            <a:stCxn id="59" idx="1"/>
          </p:cNvCxnSpPr>
          <p:nvPr/>
        </p:nvCxnSpPr>
        <p:spPr>
          <a:xfrm rot="10800000">
            <a:off x="1524000" y="4432300"/>
            <a:ext cx="690563" cy="45561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直接连接符 83">
            <a:extLst>
              <a:ext uri="{FF2B5EF4-FFF2-40B4-BE49-F238E27FC236}"/>
            </a:extLst>
          </p:cNvPr>
          <p:cNvCxnSpPr>
            <a:cxnSpLocks/>
            <a:endCxn id="59" idx="1"/>
          </p:cNvCxnSpPr>
          <p:nvPr/>
        </p:nvCxnSpPr>
        <p:spPr>
          <a:xfrm flipV="1">
            <a:off x="1500188" y="4887913"/>
            <a:ext cx="714375" cy="42386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直接连接符 85">
            <a:extLst>
              <a:ext uri="{FF2B5EF4-FFF2-40B4-BE49-F238E27FC236}"/>
            </a:extLst>
          </p:cNvPr>
          <p:cNvCxnSpPr>
            <a:cxnSpLocks/>
            <a:stCxn id="62" idx="0"/>
          </p:cNvCxnSpPr>
          <p:nvPr/>
        </p:nvCxnSpPr>
        <p:spPr>
          <a:xfrm rot="5400000" flipH="1" flipV="1">
            <a:off x="1074737" y="4856163"/>
            <a:ext cx="86042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直接连接符 90">
            <a:extLst>
              <a:ext uri="{FF2B5EF4-FFF2-40B4-BE49-F238E27FC236}"/>
            </a:extLst>
          </p:cNvPr>
          <p:cNvCxnSpPr>
            <a:cxnSpLocks/>
            <a:stCxn id="59" idx="3"/>
          </p:cNvCxnSpPr>
          <p:nvPr/>
        </p:nvCxnSpPr>
        <p:spPr>
          <a:xfrm flipV="1">
            <a:off x="3727450" y="4438650"/>
            <a:ext cx="863600" cy="44926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2" name="直接连接符 91">
            <a:extLst>
              <a:ext uri="{FF2B5EF4-FFF2-40B4-BE49-F238E27FC236}"/>
            </a:extLst>
          </p:cNvPr>
          <p:cNvCxnSpPr>
            <a:cxnSpLocks/>
            <a:stCxn id="64" idx="0"/>
            <a:endCxn id="59" idx="3"/>
          </p:cNvCxnSpPr>
          <p:nvPr/>
        </p:nvCxnSpPr>
        <p:spPr>
          <a:xfrm rot="16200000" flipV="1">
            <a:off x="3939381" y="4675982"/>
            <a:ext cx="427037" cy="8509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直接连接符 92">
            <a:extLst>
              <a:ext uri="{FF2B5EF4-FFF2-40B4-BE49-F238E27FC236}"/>
            </a:extLst>
          </p:cNvPr>
          <p:cNvCxnSpPr>
            <a:cxnSpLocks/>
          </p:cNvCxnSpPr>
          <p:nvPr/>
        </p:nvCxnSpPr>
        <p:spPr>
          <a:xfrm rot="5400000" flipH="1" flipV="1">
            <a:off x="4126707" y="4869656"/>
            <a:ext cx="908050" cy="793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3" name="Rectangle 9">
            <a:extLst>
              <a:ext uri="{FF2B5EF4-FFF2-40B4-BE49-F238E27FC236}"/>
            </a:extLst>
          </p:cNvPr>
          <p:cNvSpPr>
            <a:spLocks noChangeArrowheads="1"/>
          </p:cNvSpPr>
          <p:nvPr/>
        </p:nvSpPr>
        <p:spPr bwMode="auto">
          <a:xfrm>
            <a:off x="6303963" y="5314950"/>
            <a:ext cx="2482850" cy="1365250"/>
          </a:xfrm>
          <a:prstGeom prst="roundRect">
            <a:avLst>
              <a:gd name="adj" fmla="val 28372"/>
            </a:avLst>
          </a:prstGeom>
          <a:solidFill>
            <a:srgbClr val="E2FBFE"/>
          </a:solidFill>
          <a:ln w="12700" cmpd="thickThin">
            <a:solidFill>
              <a:schemeClr val="tx1"/>
            </a:solidFill>
            <a:miter lim="800000"/>
            <a:headEnd/>
            <a:tailEnd/>
          </a:ln>
        </p:spPr>
        <p:txBody>
          <a:bodyPr lIns="36000" rIns="36000" anchor="ctr"/>
          <a:lstStyle/>
          <a:p>
            <a:pPr marL="342900" indent="-342900" algn="ctr">
              <a:lnSpc>
                <a:spcPct val="90000"/>
              </a:lnSpc>
              <a:spcBef>
                <a:spcPts val="0"/>
              </a:spcBef>
              <a:defRPr/>
            </a:pPr>
            <a:r>
              <a:rPr lang="zh-CN" altLang="en-US" sz="2800" b="1" kern="0" dirty="0">
                <a:latin typeface="Arial Unicode MS" pitchFamily="34" charset="-122"/>
                <a:ea typeface="+mn-ea"/>
              </a:rPr>
              <a:t>结合新型存储</a:t>
            </a:r>
            <a:endParaRPr lang="en-US" altLang="zh-CN" sz="2800" b="1" kern="0" dirty="0">
              <a:latin typeface="Arial Unicode MS" pitchFamily="34" charset="-122"/>
              <a:ea typeface="+mn-ea"/>
            </a:endParaRPr>
          </a:p>
          <a:p>
            <a:pPr marL="342900" indent="-342900" algn="ctr">
              <a:lnSpc>
                <a:spcPct val="90000"/>
              </a:lnSpc>
              <a:spcBef>
                <a:spcPts val="0"/>
              </a:spcBef>
              <a:defRPr/>
            </a:pPr>
            <a:r>
              <a:rPr lang="zh-CN" altLang="en-US" sz="2800" b="1" kern="0" dirty="0">
                <a:latin typeface="Arial Unicode MS" pitchFamily="34" charset="-122"/>
                <a:ea typeface="+mn-ea"/>
              </a:rPr>
              <a:t>大数据</a:t>
            </a:r>
            <a:endParaRPr lang="en-US" altLang="zh-CN" sz="2800" b="1" kern="0" dirty="0">
              <a:latin typeface="Arial Unicode MS" pitchFamily="34" charset="-122"/>
              <a:ea typeface="+mn-ea"/>
            </a:endParaRPr>
          </a:p>
          <a:p>
            <a:pPr marL="342900" indent="-342900" algn="ctr">
              <a:lnSpc>
                <a:spcPct val="90000"/>
              </a:lnSpc>
              <a:spcBef>
                <a:spcPts val="0"/>
              </a:spcBef>
              <a:defRPr/>
            </a:pPr>
            <a:r>
              <a:rPr lang="zh-CN" altLang="en-US" sz="2800" b="1" kern="0" dirty="0">
                <a:latin typeface="Arial Unicode MS" pitchFamily="34" charset="-122"/>
                <a:ea typeface="+mn-ea"/>
              </a:rPr>
              <a:t>近似计算</a:t>
            </a:r>
          </a:p>
        </p:txBody>
      </p:sp>
      <p:cxnSp>
        <p:nvCxnSpPr>
          <p:cNvPr id="104" name="直接连接符 103">
            <a:extLst>
              <a:ext uri="{FF2B5EF4-FFF2-40B4-BE49-F238E27FC236}"/>
            </a:extLst>
          </p:cNvPr>
          <p:cNvCxnSpPr>
            <a:cxnSpLocks/>
          </p:cNvCxnSpPr>
          <p:nvPr/>
        </p:nvCxnSpPr>
        <p:spPr>
          <a:xfrm rot="5400000" flipH="1" flipV="1">
            <a:off x="7197725" y="4883150"/>
            <a:ext cx="90805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Rectangle 9">
            <a:extLst>
              <a:ext uri="{FF2B5EF4-FFF2-40B4-BE49-F238E27FC236}"/>
            </a:extLst>
          </p:cNvPr>
          <p:cNvSpPr>
            <a:spLocks noChangeArrowheads="1"/>
          </p:cNvSpPr>
          <p:nvPr/>
        </p:nvSpPr>
        <p:spPr bwMode="auto">
          <a:xfrm>
            <a:off x="363538" y="5273675"/>
            <a:ext cx="8461375" cy="1439863"/>
          </a:xfrm>
          <a:prstGeom prst="roundRect">
            <a:avLst>
              <a:gd name="adj" fmla="val 28372"/>
            </a:avLst>
          </a:prstGeom>
          <a:noFill/>
          <a:ln w="57150" cmpd="thickThin">
            <a:solidFill>
              <a:srgbClr val="FF0000"/>
            </a:solidFill>
            <a:prstDash val="sysDash"/>
            <a:miter lim="800000"/>
            <a:headEnd/>
            <a:tailEnd/>
          </a:ln>
        </p:spPr>
        <p:txBody>
          <a:bodyPr lIns="36000" rIns="36000" anchor="ctr"/>
          <a:lstStyle/>
          <a:p>
            <a:pPr marL="342900" indent="-342900" algn="ctr">
              <a:lnSpc>
                <a:spcPct val="110000"/>
              </a:lnSpc>
              <a:spcBef>
                <a:spcPts val="600"/>
              </a:spcBef>
              <a:defRPr/>
            </a:pPr>
            <a:endParaRPr lang="zh-CN" altLang="en-US" sz="2500" b="1" kern="0" dirty="0">
              <a:latin typeface="Arial Unicode MS" pitchFamily="34" charset="-122"/>
              <a:ea typeface="+mn-ea"/>
            </a:endParaRPr>
          </a:p>
        </p:txBody>
      </p:sp>
    </p:spTree>
  </p:cSld>
  <p:clrMapOvr>
    <a:masterClrMapping/>
  </p:clrMapOvr>
  <p:transition advTm="1938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b="1" dirty="0" smtClean="0"/>
              <a:t>Easy-First</a:t>
            </a:r>
            <a:r>
              <a:rPr lang="zh-CN" altLang="en-US" sz="3600" b="1" dirty="0" smtClean="0"/>
              <a:t>关系抽取</a:t>
            </a:r>
            <a:endParaRPr lang="zh-CN" altLang="en-US" sz="3600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6951109" y="6489912"/>
            <a:ext cx="2057400" cy="365125"/>
          </a:xfrm>
          <a:prstGeom prst="rect">
            <a:avLst/>
          </a:prstGeom>
        </p:spPr>
        <p:txBody>
          <a:bodyPr/>
          <a:lstStyle/>
          <a:p>
            <a:fld id="{E3756F1F-84DF-4859-8AE8-4B3E0E674450}" type="slidenum">
              <a:rPr lang="zh-CN" altLang="en-US" smtClean="0"/>
              <a:pPr/>
              <a:t>18</a:t>
            </a:fld>
            <a:endParaRPr lang="zh-CN" altLang="en-US" dirty="0"/>
          </a:p>
        </p:txBody>
      </p:sp>
      <p:sp>
        <p:nvSpPr>
          <p:cNvPr id="10" name="内容占位符 2"/>
          <p:cNvSpPr txBox="1">
            <a:spLocks/>
          </p:cNvSpPr>
          <p:nvPr/>
        </p:nvSpPr>
        <p:spPr>
          <a:xfrm>
            <a:off x="374651" y="1032121"/>
            <a:ext cx="8394698" cy="10333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24000" indent="-324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80"/>
              </a:buClr>
              <a:buSzPct val="70000"/>
              <a:buFont typeface="Wingdings" panose="05000000000000000000" pitchFamily="2" charset="2"/>
              <a:buChar char="Ø"/>
              <a:defRPr sz="28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540000" indent="-288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80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792000" indent="-288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80"/>
              </a:buClr>
              <a:buFont typeface="Wingdings" panose="05000000000000000000" pitchFamily="2" charset="2"/>
              <a:buChar char="ü"/>
              <a:defRPr sz="24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152000" indent="-288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80"/>
              </a:buClr>
              <a:buSzPct val="50000"/>
              <a:buFont typeface="Wingdings" panose="05000000000000000000" pitchFamily="2" charset="2"/>
              <a:buChar char="n"/>
              <a:defRPr sz="24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152000" indent="-288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80"/>
              </a:buClr>
              <a:buFont typeface="宋体" panose="02010600030101010101" pitchFamily="2" charset="-122"/>
              <a:buChar char="‐"/>
              <a:defRPr sz="24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b="1" dirty="0" smtClean="0">
                <a:latin typeface="Arial" panose="020B0604020202020204" pitchFamily="34" charset="0"/>
              </a:rPr>
              <a:t>Relation Extraction (RE)</a:t>
            </a:r>
          </a:p>
          <a:p>
            <a:pPr lvl="1">
              <a:lnSpc>
                <a:spcPct val="110000"/>
              </a:lnSpc>
            </a:pPr>
            <a:r>
              <a:rPr lang="en-US" altLang="zh-CN" dirty="0" smtClean="0">
                <a:latin typeface="Arial" panose="020B0604020202020204" pitchFamily="34" charset="0"/>
              </a:rPr>
              <a:t>Crucial role for many knowledge based applications </a:t>
            </a:r>
            <a:endParaRPr lang="en-US" altLang="zh-CN" dirty="0">
              <a:latin typeface="Arial" panose="020B0604020202020204" pitchFamily="34" charset="0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031" y="2046892"/>
            <a:ext cx="1333961" cy="1333961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3060" y="2045805"/>
            <a:ext cx="2228321" cy="1335600"/>
          </a:xfrm>
          <a:prstGeom prst="rect">
            <a:avLst/>
          </a:prstGeom>
        </p:spPr>
      </p:pic>
      <p:sp>
        <p:nvSpPr>
          <p:cNvPr id="11" name="内容占位符 2"/>
          <p:cNvSpPr txBox="1">
            <a:spLocks/>
          </p:cNvSpPr>
          <p:nvPr/>
        </p:nvSpPr>
        <p:spPr>
          <a:xfrm>
            <a:off x="374651" y="4444156"/>
            <a:ext cx="8394698" cy="22864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24000" indent="-324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80"/>
              </a:buClr>
              <a:buSzPct val="70000"/>
              <a:buFont typeface="Wingdings" panose="05000000000000000000" pitchFamily="2" charset="2"/>
              <a:buChar char="Ø"/>
              <a:defRPr sz="28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540000" indent="-288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80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792000" indent="-288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80"/>
              </a:buClr>
              <a:buFont typeface="Wingdings" panose="05000000000000000000" pitchFamily="2" charset="2"/>
              <a:buChar char="ü"/>
              <a:defRPr sz="24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152000" indent="-288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80"/>
              </a:buClr>
              <a:buSzPct val="50000"/>
              <a:buFont typeface="Wingdings" panose="05000000000000000000" pitchFamily="2" charset="2"/>
              <a:buChar char="n"/>
              <a:defRPr sz="24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152000" indent="-288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80"/>
              </a:buClr>
              <a:buFont typeface="宋体" panose="02010600030101010101" pitchFamily="2" charset="-122"/>
              <a:buChar char="‐"/>
              <a:defRPr sz="24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b="1" dirty="0" smtClean="0">
                <a:latin typeface="Arial" panose="020B0604020202020204" pitchFamily="34" charset="0"/>
              </a:rPr>
              <a:t>Global RE as a constrained optimization </a:t>
            </a:r>
          </a:p>
          <a:p>
            <a:pPr lvl="1">
              <a:lnSpc>
                <a:spcPct val="110000"/>
              </a:lnSpc>
            </a:pPr>
            <a:r>
              <a:rPr lang="en-US" altLang="zh-CN" dirty="0" smtClean="0">
                <a:latin typeface="Arial" panose="020B0604020202020204" pitchFamily="34" charset="0"/>
              </a:rPr>
              <a:t>Resolve conflict decisions</a:t>
            </a:r>
          </a:p>
          <a:p>
            <a:pPr lvl="1">
              <a:lnSpc>
                <a:spcPct val="110000"/>
              </a:lnSpc>
            </a:pPr>
            <a:r>
              <a:rPr lang="en-US" altLang="zh-CN" dirty="0" smtClean="0">
                <a:latin typeface="Arial" panose="020B0604020202020204" pitchFamily="34" charset="0"/>
              </a:rPr>
              <a:t>Utilize the dependencies among extracted facts </a:t>
            </a:r>
          </a:p>
          <a:p>
            <a:pPr lvl="1">
              <a:lnSpc>
                <a:spcPct val="110000"/>
              </a:lnSpc>
            </a:pPr>
            <a:r>
              <a:rPr lang="en-US" altLang="zh-CN" dirty="0" smtClean="0">
                <a:latin typeface="Arial" panose="020B0604020202020204" pitchFamily="34" charset="0"/>
              </a:rPr>
              <a:t>Be solved </a:t>
            </a:r>
            <a:r>
              <a:rPr lang="en-US" altLang="zh-CN" dirty="0">
                <a:latin typeface="Arial" panose="020B0604020202020204" pitchFamily="34" charset="0"/>
              </a:rPr>
              <a:t>by </a:t>
            </a:r>
            <a:r>
              <a:rPr lang="en-US" altLang="zh-CN" dirty="0" smtClean="0">
                <a:latin typeface="Arial" panose="020B0604020202020204" pitchFamily="34" charset="0"/>
              </a:rPr>
              <a:t>mature optimization models</a:t>
            </a:r>
          </a:p>
          <a:p>
            <a:pPr marL="504000" lvl="2" indent="0">
              <a:lnSpc>
                <a:spcPct val="110000"/>
              </a:lnSpc>
              <a:buNone/>
            </a:pPr>
            <a:r>
              <a:rPr lang="en-US" altLang="zh-CN" sz="2000" dirty="0" smtClean="0">
                <a:latin typeface="Arial" panose="020B0604020202020204" pitchFamily="34" charset="0"/>
              </a:rPr>
              <a:t>e.g. </a:t>
            </a:r>
            <a:r>
              <a:rPr lang="en-US" altLang="zh-CN" sz="2000" dirty="0"/>
              <a:t>integer linear programming </a:t>
            </a:r>
            <a:r>
              <a:rPr lang="en-US" altLang="zh-CN" sz="2000" dirty="0" smtClean="0"/>
              <a:t>(ILP)</a:t>
            </a:r>
            <a:endParaRPr lang="en-US" altLang="zh-CN" sz="2000" dirty="0">
              <a:latin typeface="Arial" panose="020B0604020202020204" pitchFamily="34" charset="0"/>
            </a:endParaRPr>
          </a:p>
        </p:txBody>
      </p:sp>
      <p:sp>
        <p:nvSpPr>
          <p:cNvPr id="17" name="内容占位符 2"/>
          <p:cNvSpPr txBox="1">
            <a:spLocks/>
          </p:cNvSpPr>
          <p:nvPr/>
        </p:nvSpPr>
        <p:spPr>
          <a:xfrm>
            <a:off x="354015" y="3475352"/>
            <a:ext cx="8394698" cy="8564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marL="324000" indent="-324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80"/>
              </a:buClr>
              <a:buSzPct val="70000"/>
              <a:buFont typeface="Wingdings" panose="05000000000000000000" pitchFamily="2" charset="2"/>
              <a:buChar char="Ø"/>
              <a:defRPr sz="28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540000" indent="-288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80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792000" indent="-288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80"/>
              </a:buClr>
              <a:buFont typeface="Wingdings" panose="05000000000000000000" pitchFamily="2" charset="2"/>
              <a:buChar char="ü"/>
              <a:defRPr sz="24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152000" indent="-288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80"/>
              </a:buClr>
              <a:buSzPct val="50000"/>
              <a:buFont typeface="Wingdings" panose="05000000000000000000" pitchFamily="2" charset="2"/>
              <a:buChar char="n"/>
              <a:defRPr sz="24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152000" indent="-288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80"/>
              </a:buClr>
              <a:buFont typeface="宋体" panose="02010600030101010101" pitchFamily="2" charset="-122"/>
              <a:buChar char="‐"/>
              <a:defRPr sz="24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10000"/>
              </a:lnSpc>
            </a:pPr>
            <a:r>
              <a:rPr lang="en-US" altLang="zh-CN" sz="2800" dirty="0" smtClean="0"/>
              <a:t>Two </a:t>
            </a:r>
            <a:r>
              <a:rPr lang="en-US" altLang="zh-CN" sz="2800" dirty="0"/>
              <a:t>types of relation </a:t>
            </a:r>
            <a:r>
              <a:rPr lang="en-US" altLang="zh-CN" sz="2800" dirty="0" smtClean="0"/>
              <a:t>extractors:</a:t>
            </a:r>
            <a:endParaRPr lang="en-US" altLang="zh-CN" sz="2600" dirty="0" smtClean="0">
              <a:latin typeface="Arial" panose="020B0604020202020204" pitchFamily="34" charset="0"/>
            </a:endParaRPr>
          </a:p>
          <a:p>
            <a:pPr marL="252000" lvl="1" indent="0">
              <a:lnSpc>
                <a:spcPct val="110000"/>
              </a:lnSpc>
              <a:buNone/>
            </a:pPr>
            <a:r>
              <a:rPr lang="en-US" altLang="zh-CN" sz="2200" dirty="0" smtClean="0">
                <a:latin typeface="Arial" panose="020B0604020202020204" pitchFamily="34" charset="0"/>
              </a:rPr>
              <a:t>    local (based on sentences) and global (based on corpora)</a:t>
            </a:r>
            <a:endParaRPr lang="en-US" altLang="zh-CN" sz="2200" dirty="0">
              <a:solidFill>
                <a:srgbClr val="00008B"/>
              </a:solidFill>
              <a:latin typeface="Arial" panose="020B06040202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9449" y="2045253"/>
            <a:ext cx="1523869" cy="13356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172319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b="1" dirty="0" smtClean="0"/>
              <a:t>Easy-First</a:t>
            </a:r>
            <a:r>
              <a:rPr lang="zh-CN" altLang="en-US" sz="3600" b="1" dirty="0" smtClean="0"/>
              <a:t>关系抽取</a:t>
            </a:r>
            <a:endParaRPr lang="zh-CN" altLang="en-US" sz="3600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6951109" y="6489912"/>
            <a:ext cx="2057400" cy="365125"/>
          </a:xfrm>
          <a:prstGeom prst="rect">
            <a:avLst/>
          </a:prstGeom>
        </p:spPr>
        <p:txBody>
          <a:bodyPr/>
          <a:lstStyle/>
          <a:p>
            <a:fld id="{E3756F1F-84DF-4859-8AE8-4B3E0E674450}" type="slidenum">
              <a:rPr lang="zh-CN" altLang="en-US" smtClean="0"/>
              <a:pPr/>
              <a:t>19</a:t>
            </a:fld>
            <a:endParaRPr lang="zh-CN" altLang="en-US" dirty="0"/>
          </a:p>
        </p:txBody>
      </p:sp>
      <p:sp>
        <p:nvSpPr>
          <p:cNvPr id="10" name="内容占位符 2"/>
          <p:cNvSpPr txBox="1">
            <a:spLocks/>
          </p:cNvSpPr>
          <p:nvPr/>
        </p:nvSpPr>
        <p:spPr>
          <a:xfrm>
            <a:off x="374651" y="928670"/>
            <a:ext cx="8394698" cy="17754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marL="324000" indent="-324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80"/>
              </a:buClr>
              <a:buSzPct val="70000"/>
              <a:buFont typeface="Wingdings" panose="05000000000000000000" pitchFamily="2" charset="2"/>
              <a:buChar char="Ø"/>
              <a:defRPr sz="28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540000" indent="-288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80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792000" indent="-288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80"/>
              </a:buClr>
              <a:buFont typeface="Wingdings" panose="05000000000000000000" pitchFamily="2" charset="2"/>
              <a:buChar char="ü"/>
              <a:defRPr sz="24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152000" indent="-288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80"/>
              </a:buClr>
              <a:buSzPct val="50000"/>
              <a:buFont typeface="Wingdings" panose="05000000000000000000" pitchFamily="2" charset="2"/>
              <a:buChar char="n"/>
              <a:defRPr sz="24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152000" indent="-288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80"/>
              </a:buClr>
              <a:buFont typeface="宋体" panose="02010600030101010101" pitchFamily="2" charset="-122"/>
              <a:buChar char="‐"/>
              <a:defRPr sz="24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b="1" dirty="0" smtClean="0">
                <a:latin typeface="Arial" panose="020B0604020202020204" pitchFamily="34" charset="0"/>
              </a:rPr>
              <a:t>Challenges of Integer Linear Programming </a:t>
            </a:r>
            <a:r>
              <a:rPr lang="en-US" altLang="zh-CN" sz="2400" b="1" dirty="0">
                <a:latin typeface="Arial" panose="020B0604020202020204" pitchFamily="34" charset="0"/>
              </a:rPr>
              <a:t>for </a:t>
            </a:r>
            <a:r>
              <a:rPr lang="en-US" altLang="zh-CN" sz="2400" b="1" dirty="0" smtClean="0">
                <a:latin typeface="Arial" panose="020B0604020202020204" pitchFamily="34" charset="0"/>
              </a:rPr>
              <a:t>RE</a:t>
            </a:r>
          </a:p>
          <a:p>
            <a:pPr lvl="1">
              <a:lnSpc>
                <a:spcPct val="120000"/>
              </a:lnSpc>
            </a:pPr>
            <a:r>
              <a:rPr lang="en-US" altLang="zh-CN" dirty="0">
                <a:latin typeface="Arial" panose="020B0604020202020204" pitchFamily="34" charset="0"/>
              </a:rPr>
              <a:t>too much computing time and memory </a:t>
            </a:r>
            <a:r>
              <a:rPr lang="en-US" altLang="zh-CN" dirty="0" smtClean="0">
                <a:latin typeface="Arial" panose="020B0604020202020204" pitchFamily="34" charset="0"/>
              </a:rPr>
              <a:t>of ILP with voluminous variables </a:t>
            </a:r>
            <a:r>
              <a:rPr lang="en-US" altLang="zh-CN" dirty="0">
                <a:latin typeface="Arial" panose="020B0604020202020204" pitchFamily="34" charset="0"/>
              </a:rPr>
              <a:t>and </a:t>
            </a:r>
            <a:r>
              <a:rPr lang="en-US" altLang="zh-CN" dirty="0" smtClean="0">
                <a:latin typeface="Arial" panose="020B0604020202020204" pitchFamily="34" charset="0"/>
              </a:rPr>
              <a:t>constraints</a:t>
            </a:r>
          </a:p>
          <a:p>
            <a:pPr lvl="1">
              <a:lnSpc>
                <a:spcPct val="120000"/>
              </a:lnSpc>
            </a:pPr>
            <a:r>
              <a:rPr lang="en-US" altLang="zh-CN" dirty="0">
                <a:latin typeface="Arial" panose="020B0604020202020204" pitchFamily="34" charset="0"/>
              </a:rPr>
              <a:t>Redundant information </a:t>
            </a:r>
            <a:r>
              <a:rPr lang="en-US" altLang="zh-CN" dirty="0" smtClean="0">
                <a:latin typeface="Arial" panose="020B0604020202020204" pitchFamily="34" charset="0"/>
              </a:rPr>
              <a:t>are common, but needs </a:t>
            </a:r>
            <a:r>
              <a:rPr lang="en-US" altLang="zh-CN" dirty="0">
                <a:latin typeface="Arial" panose="020B0604020202020204" pitchFamily="34" charset="0"/>
              </a:rPr>
              <a:t>to be encoded cautiously</a:t>
            </a:r>
          </a:p>
        </p:txBody>
      </p:sp>
      <p:graphicFrame>
        <p:nvGraphicFramePr>
          <p:cNvPr id="13" name="表格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700404596"/>
              </p:ext>
            </p:extLst>
          </p:nvPr>
        </p:nvGraphicFramePr>
        <p:xfrm>
          <a:off x="900113" y="2643182"/>
          <a:ext cx="7351973" cy="853600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1937544"/>
                <a:gridCol w="1692797"/>
                <a:gridCol w="1860816"/>
                <a:gridCol w="1860816"/>
              </a:tblGrid>
              <a:tr h="437177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#Mentions </a:t>
                      </a:r>
                      <a:endParaRPr lang="zh-CN" altLang="en-US" dirty="0"/>
                    </a:p>
                  </a:txBody>
                  <a:tcPr>
                    <a:solidFill>
                      <a:schemeClr val="accent6">
                        <a:alpha val="9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#Entity Pairs </a:t>
                      </a:r>
                      <a:endParaRPr lang="zh-CN" altLang="en-US" dirty="0"/>
                    </a:p>
                  </a:txBody>
                  <a:tcPr>
                    <a:solidFill>
                      <a:schemeClr val="accent6">
                        <a:alpha val="9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#Subjects </a:t>
                      </a:r>
                      <a:endParaRPr lang="zh-CN" altLang="en-US" dirty="0"/>
                    </a:p>
                  </a:txBody>
                  <a:tcPr>
                    <a:solidFill>
                      <a:schemeClr val="accent6">
                        <a:alpha val="9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#Objects </a:t>
                      </a:r>
                      <a:endParaRPr lang="zh-CN" altLang="en-US" dirty="0"/>
                    </a:p>
                  </a:txBody>
                  <a:tcPr>
                    <a:solidFill>
                      <a:schemeClr val="accent6">
                        <a:alpha val="99000"/>
                      </a:schemeClr>
                    </a:solidFill>
                  </a:tcPr>
                </a:tc>
              </a:tr>
              <a:tr h="41642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/>
                        <a:t>53162</a:t>
                      </a:r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i="0" dirty="0" smtClean="0"/>
                        <a:t>30864</a:t>
                      </a:r>
                      <a:endParaRPr lang="zh-CN" altLang="en-US" sz="20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/>
                        <a:t>11360</a:t>
                      </a:r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/>
                        <a:t>9709</a:t>
                      </a:r>
                      <a:endParaRPr lang="zh-CN" altLang="en-US" sz="20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表格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xmlns:a14="http://schemas.microsoft.com/office/drawing/2010/main" xmlns:mc="http://schemas.openxmlformats.org/markup-compatibility/2006" val="490147658"/>
              </p:ext>
            </p:extLst>
          </p:nvPr>
        </p:nvGraphicFramePr>
        <p:xfrm>
          <a:off x="900113" y="3548464"/>
          <a:ext cx="7374456" cy="1747246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1301032"/>
                <a:gridCol w="1301032"/>
                <a:gridCol w="1136687"/>
                <a:gridCol w="1136687"/>
                <a:gridCol w="1249509"/>
                <a:gridCol w="1249509"/>
              </a:tblGrid>
              <a:tr h="914400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Ratio of Entity</a:t>
                      </a:r>
                    </a:p>
                    <a:p>
                      <a:pPr algn="ctr"/>
                      <a:r>
                        <a:rPr lang="en-US" altLang="zh-CN" dirty="0" smtClean="0"/>
                        <a:t>Pairs mentioned</a:t>
                      </a:r>
                    </a:p>
                    <a:p>
                      <a:pPr algn="ctr"/>
                      <a:r>
                        <a:rPr lang="en-US" altLang="zh-CN" dirty="0" smtClean="0"/>
                        <a:t>multiple times</a:t>
                      </a:r>
                      <a:endParaRPr lang="zh-CN" altLang="en-US" dirty="0"/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Ratio of Subjects mentioned</a:t>
                      </a:r>
                    </a:p>
                    <a:p>
                      <a:pPr algn="ctr"/>
                      <a:r>
                        <a:rPr lang="en-US" altLang="zh-CN" dirty="0" smtClean="0"/>
                        <a:t>multiple times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Ratio of Objects mentioned</a:t>
                      </a:r>
                    </a:p>
                    <a:p>
                      <a:pPr algn="ctr"/>
                      <a:r>
                        <a:rPr lang="en-US" altLang="zh-CN" dirty="0" smtClean="0"/>
                        <a:t>multiple times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</a:tr>
              <a:tr h="416423">
                <a:tc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blipFill rotWithShape="0">
                      <a:blip r:embed="rId3"/>
                      <a:stretch>
                        <a:fillRect l="-467" t="-224638" r="-466822" b="-118841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blipFill rotWithShape="0">
                      <a:blip r:embed="rId3"/>
                      <a:stretch>
                        <a:fillRect l="-100939" t="-224638" r="-369014" b="-118841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blipFill rotWithShape="0">
                      <a:blip r:embed="rId3"/>
                      <a:stretch>
                        <a:fillRect l="-228877" t="-224638" r="-320321" b="-118841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blipFill rotWithShape="0">
                      <a:blip r:embed="rId3"/>
                      <a:stretch>
                        <a:fillRect l="-328877" t="-224638" r="-220321" b="-118841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zh-CN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blipFill rotWithShape="0">
                      <a:blip r:embed="rId3"/>
                      <a:stretch>
                        <a:fillRect l="-391220" t="-224638" r="-100976" b="-118841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zh-CN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blipFill rotWithShape="0">
                      <a:blip r:embed="rId3"/>
                      <a:stretch>
                        <a:fillRect l="-491220" t="-224638" r="-976" b="-118841"/>
                      </a:stretch>
                    </a:blipFill>
                  </a:tcPr>
                </a:tc>
              </a:tr>
              <a:tr h="41642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/>
                        <a:t>8.92%</a:t>
                      </a:r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/>
                        <a:t>3.97%</a:t>
                      </a:r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i="0" dirty="0" smtClean="0"/>
                        <a:t>25.62%</a:t>
                      </a:r>
                      <a:endParaRPr lang="zh-CN" altLang="en-US" sz="20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i="0" dirty="0" smtClean="0"/>
                        <a:t>14.01%</a:t>
                      </a:r>
                      <a:endParaRPr lang="zh-CN" altLang="en-US" sz="20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/>
                        <a:t>25.15%</a:t>
                      </a:r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/>
                        <a:t>13.91%</a:t>
                      </a:r>
                      <a:endParaRPr lang="zh-CN" altLang="en-US" sz="20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5" name="内容占位符 2"/>
          <p:cNvSpPr txBox="1">
            <a:spLocks/>
          </p:cNvSpPr>
          <p:nvPr/>
        </p:nvSpPr>
        <p:spPr>
          <a:xfrm>
            <a:off x="331106" y="5357826"/>
            <a:ext cx="8246838" cy="928694"/>
          </a:xfrm>
          <a:prstGeom prst="rect">
            <a:avLst/>
          </a:prstGeom>
          <a:ln w="19050">
            <a:noFill/>
          </a:ln>
        </p:spPr>
        <p:txBody>
          <a:bodyPr vert="horz" lIns="91440" tIns="45720" rIns="91440" bIns="45720" rtlCol="0">
            <a:normAutofit lnSpcReduction="10000"/>
          </a:bodyPr>
          <a:lstStyle>
            <a:lvl1pPr marL="324000" indent="-324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80"/>
              </a:buClr>
              <a:buSzPct val="70000"/>
              <a:buFont typeface="Wingdings" panose="05000000000000000000" pitchFamily="2" charset="2"/>
              <a:buChar char="Ø"/>
              <a:defRPr sz="28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540000" indent="-288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80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792000" indent="-288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80"/>
              </a:buClr>
              <a:buFont typeface="Wingdings" panose="05000000000000000000" pitchFamily="2" charset="2"/>
              <a:buChar char="ü"/>
              <a:defRPr sz="24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152000" indent="-288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80"/>
              </a:buClr>
              <a:buSzPct val="50000"/>
              <a:buFont typeface="Wingdings" panose="05000000000000000000" pitchFamily="2" charset="2"/>
              <a:buChar char="n"/>
              <a:defRPr sz="24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152000" indent="-288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80"/>
              </a:buClr>
              <a:buFont typeface="宋体" panose="02010600030101010101" pitchFamily="2" charset="-122"/>
              <a:buChar char="‐"/>
              <a:defRPr sz="24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70000"/>
              </a:lnSpc>
            </a:pPr>
            <a:r>
              <a:rPr lang="en-US" altLang="zh-CN" sz="2000" b="1" dirty="0" smtClean="0">
                <a:latin typeface="Arial" panose="020B0604020202020204" pitchFamily="34" charset="0"/>
              </a:rPr>
              <a:t>Redundancies Types</a:t>
            </a:r>
            <a:endParaRPr lang="en-US" altLang="zh-CN" sz="2000" b="1" dirty="0">
              <a:latin typeface="Arial" panose="020B0604020202020204" pitchFamily="34" charset="0"/>
            </a:endParaRPr>
          </a:p>
          <a:p>
            <a:pPr marL="594900" lvl="1" indent="-342900"/>
            <a:r>
              <a:rPr lang="en-US" altLang="zh-CN" sz="2000" dirty="0">
                <a:latin typeface="Arial" panose="020B0604020202020204" pitchFamily="34" charset="0"/>
              </a:rPr>
              <a:t>S-O </a:t>
            </a:r>
            <a:r>
              <a:rPr lang="en-US" altLang="zh-CN" sz="2000" dirty="0" smtClean="0">
                <a:latin typeface="Arial" panose="020B0604020202020204" pitchFamily="34" charset="0"/>
              </a:rPr>
              <a:t>redundancies; S-R redundancies; </a:t>
            </a:r>
          </a:p>
          <a:p>
            <a:pPr marL="594900" lvl="1" indent="-342900"/>
            <a:r>
              <a:rPr lang="en-US" altLang="zh-CN" sz="2000" dirty="0" smtClean="0">
                <a:latin typeface="Arial" panose="020B0604020202020204" pitchFamily="34" charset="0"/>
              </a:rPr>
              <a:t>O-R redundancies; R </a:t>
            </a:r>
            <a:r>
              <a:rPr lang="en-US" altLang="zh-CN" sz="2000" dirty="0">
                <a:latin typeface="Arial" panose="020B0604020202020204" pitchFamily="34" charset="0"/>
              </a:rPr>
              <a:t>redundancies</a:t>
            </a:r>
            <a:endParaRPr lang="en-US" altLang="zh-CN" sz="2000" dirty="0" smtClean="0">
              <a:latin typeface="Arial" panose="020B0604020202020204" pitchFamily="34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0" y="6263366"/>
            <a:ext cx="9144000" cy="1031051"/>
          </a:xfrm>
          <a:prstGeom prst="rect">
            <a:avLst/>
          </a:prstGeom>
          <a:ln>
            <a:solidFill>
              <a:srgbClr val="000099"/>
            </a:solidFill>
          </a:ln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</a:pPr>
            <a:r>
              <a:rPr lang="en-US" altLang="zh-CN" sz="1400" dirty="0" err="1" smtClean="0">
                <a:ea typeface="黑体" pitchFamily="49" charset="-122"/>
              </a:rPr>
              <a:t>Shuai</a:t>
            </a:r>
            <a:r>
              <a:rPr lang="en-US" altLang="zh-CN" sz="1400" dirty="0" smtClean="0">
                <a:ea typeface="黑体" pitchFamily="49" charset="-122"/>
              </a:rPr>
              <a:t> Ma, Gang Wang, </a:t>
            </a:r>
            <a:r>
              <a:rPr lang="en-US" altLang="zh-CN" sz="1400" dirty="0" err="1" smtClean="0">
                <a:ea typeface="黑体" pitchFamily="49" charset="-122"/>
              </a:rPr>
              <a:t>Yansong</a:t>
            </a:r>
            <a:r>
              <a:rPr lang="en-US" altLang="zh-CN" sz="1400" dirty="0" smtClean="0">
                <a:ea typeface="黑体" pitchFamily="49" charset="-122"/>
              </a:rPr>
              <a:t> </a:t>
            </a:r>
            <a:r>
              <a:rPr lang="en-US" altLang="zh-CN" sz="1400" dirty="0" err="1" smtClean="0">
                <a:ea typeface="黑体" pitchFamily="49" charset="-122"/>
              </a:rPr>
              <a:t>Feng</a:t>
            </a:r>
            <a:r>
              <a:rPr lang="en-US" altLang="zh-CN" sz="1400" dirty="0" smtClean="0">
                <a:ea typeface="黑体" pitchFamily="49" charset="-122"/>
              </a:rPr>
              <a:t>, and </a:t>
            </a:r>
            <a:r>
              <a:rPr lang="en-US" altLang="zh-CN" sz="1400" dirty="0" err="1" smtClean="0">
                <a:ea typeface="黑体" pitchFamily="49" charset="-122"/>
              </a:rPr>
              <a:t>Jinpeng</a:t>
            </a:r>
            <a:r>
              <a:rPr lang="en-US" altLang="zh-CN" sz="1400" dirty="0" smtClean="0">
                <a:ea typeface="黑体" pitchFamily="49" charset="-122"/>
              </a:rPr>
              <a:t> </a:t>
            </a:r>
            <a:r>
              <a:rPr lang="en-US" altLang="zh-CN" sz="1400" dirty="0" err="1" smtClean="0">
                <a:ea typeface="黑体" pitchFamily="49" charset="-122"/>
              </a:rPr>
              <a:t>Huai</a:t>
            </a:r>
            <a:r>
              <a:rPr lang="en-US" altLang="zh-CN" sz="1400" dirty="0" smtClean="0">
                <a:ea typeface="黑体" pitchFamily="49" charset="-122"/>
              </a:rPr>
              <a:t>, </a:t>
            </a:r>
            <a:r>
              <a:rPr lang="en-US" sz="1400" i="1" dirty="0" smtClean="0"/>
              <a:t>Easy First Relation Extraction with Information Redundancy, </a:t>
            </a:r>
            <a:r>
              <a:rPr lang="en-US" sz="1400" i="1" dirty="0" smtClean="0">
                <a:solidFill>
                  <a:srgbClr val="C00000"/>
                </a:solidFill>
              </a:rPr>
              <a:t>EMNLP 2019.</a:t>
            </a:r>
            <a:endParaRPr lang="en-US" altLang="zh-CN" sz="1400" dirty="0" smtClean="0">
              <a:solidFill>
                <a:srgbClr val="C00000"/>
              </a:solidFill>
              <a:ea typeface="黑体" pitchFamily="49" charset="-122"/>
            </a:endParaRPr>
          </a:p>
          <a:p>
            <a:pPr>
              <a:spcBef>
                <a:spcPts val="600"/>
              </a:spcBef>
            </a:pPr>
            <a:r>
              <a:rPr lang="en-US" altLang="zh-CN" sz="1400" dirty="0" smtClean="0">
                <a:ea typeface="黑体" pitchFamily="49" charset="-122"/>
              </a:rPr>
              <a:t/>
            </a:r>
            <a:br>
              <a:rPr lang="en-US" altLang="zh-CN" sz="1400" dirty="0" smtClean="0">
                <a:ea typeface="黑体" pitchFamily="49" charset="-122"/>
              </a:rPr>
            </a:br>
            <a:r>
              <a:rPr lang="en-US" altLang="zh-CN" sz="1400" dirty="0" smtClean="0">
                <a:ea typeface="黑体" pitchFamily="49" charset="-122"/>
              </a:rPr>
              <a:t>, </a:t>
            </a:r>
            <a:r>
              <a:rPr lang="en-US" altLang="zh-CN" sz="1400" dirty="0" err="1" smtClean="0">
                <a:ea typeface="黑体" pitchFamily="49" charset="-122"/>
              </a:rPr>
              <a:t>Wanpracha</a:t>
            </a:r>
            <a:r>
              <a:rPr lang="en-US" altLang="zh-CN" sz="1400" dirty="0" smtClean="0">
                <a:ea typeface="黑体" pitchFamily="49" charset="-122"/>
              </a:rPr>
              <a:t> Art </a:t>
            </a:r>
            <a:r>
              <a:rPr lang="en-US" altLang="zh-CN" sz="1400" dirty="0" err="1" smtClean="0">
                <a:ea typeface="黑体" pitchFamily="49" charset="-122"/>
              </a:rPr>
              <a:t>Chaovalitwongse</a:t>
            </a:r>
            <a:r>
              <a:rPr lang="en-US" altLang="zh-CN" sz="1400" dirty="0" smtClean="0">
                <a:ea typeface="黑体" pitchFamily="49" charset="-122"/>
              </a:rPr>
              <a:t>. A novel link prediction approach for scale-free networks. WWW  2014.</a:t>
            </a:r>
            <a:endParaRPr lang="zh-CN" altLang="en-US" sz="1400" dirty="0"/>
          </a:p>
        </p:txBody>
      </p:sp>
    </p:spTree>
    <p:extLst>
      <p:ext uri="{BB962C8B-B14F-4D97-AF65-F5344CB8AC3E}">
        <p14:creationId xmlns="" xmlns:p14="http://schemas.microsoft.com/office/powerpoint/2010/main" val="1515871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国家重点基础研究发展计划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19350" y="836712"/>
            <a:ext cx="8645138" cy="2160240"/>
          </a:xfrm>
        </p:spPr>
        <p:txBody>
          <a:bodyPr/>
          <a:lstStyle/>
          <a:p>
            <a:r>
              <a:rPr lang="zh-CN" altLang="en-US" sz="2800" dirty="0" smtClean="0"/>
              <a:t>网络信息空间大数据计算的基础研究</a:t>
            </a:r>
            <a:r>
              <a:rPr lang="en-US" altLang="zh-CN" sz="2800" dirty="0" smtClean="0"/>
              <a:t>(2014-2018)</a:t>
            </a:r>
            <a:r>
              <a:rPr lang="zh-CN" altLang="en-US" sz="2800" dirty="0" smtClean="0"/>
              <a:t> </a:t>
            </a:r>
            <a:r>
              <a:rPr lang="zh-CN" altLang="en-US" dirty="0" smtClean="0"/>
              <a:t>	</a:t>
            </a:r>
          </a:p>
          <a:p>
            <a:pPr lvl="1"/>
            <a:r>
              <a:rPr lang="en-US" altLang="zh-CN" dirty="0" smtClean="0"/>
              <a:t>Chief Scientist: Prof. </a:t>
            </a:r>
            <a:r>
              <a:rPr lang="en-US" altLang="zh-CN" dirty="0" err="1" smtClean="0"/>
              <a:t>Jinpeng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Huai</a:t>
            </a:r>
            <a:r>
              <a:rPr lang="en-US" altLang="zh-CN" dirty="0" smtClean="0"/>
              <a:t>.</a:t>
            </a:r>
          </a:p>
          <a:p>
            <a:pPr lvl="1"/>
            <a:r>
              <a:rPr lang="en-US" altLang="zh-CN" dirty="0" smtClean="0"/>
              <a:t>8 institutes involved</a:t>
            </a:r>
          </a:p>
          <a:p>
            <a:pPr lvl="1"/>
            <a:r>
              <a:rPr lang="en-US" altLang="zh-CN" dirty="0" smtClean="0"/>
              <a:t>Focus on “computing theory and practice on Big Data”</a:t>
            </a:r>
          </a:p>
          <a:p>
            <a:pPr lvl="1"/>
            <a:r>
              <a:rPr lang="en-US" altLang="zh-CN" dirty="0" smtClean="0"/>
              <a:t>http://cnbigdata.org/</a:t>
            </a:r>
            <a:endParaRPr lang="zh-CN" altLang="en-US" dirty="0"/>
          </a:p>
        </p:txBody>
      </p:sp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44008" y="3107804"/>
            <a:ext cx="4176464" cy="14440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48064" y="4676713"/>
            <a:ext cx="3312367" cy="19926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8" name="Picture 10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23528" y="3107804"/>
            <a:ext cx="3996410" cy="17613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9" name="Picture 11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23528" y="4941168"/>
            <a:ext cx="4308386" cy="1761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灯片编号占位符 8"/>
          <p:cNvSpPr>
            <a:spLocks noGrp="1"/>
          </p:cNvSpPr>
          <p:nvPr>
            <p:ph type="sldNum" sz="quarter" idx="10"/>
          </p:nvPr>
        </p:nvSpPr>
        <p:spPr>
          <a:xfrm>
            <a:off x="6929438" y="6492875"/>
            <a:ext cx="2133600" cy="365125"/>
          </a:xfrm>
        </p:spPr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2</a:t>
            </a:fld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b="1" dirty="0" smtClean="0"/>
              <a:t>Easy-First</a:t>
            </a:r>
            <a:r>
              <a:rPr lang="zh-CN" altLang="en-US" sz="3600" b="1" dirty="0" smtClean="0"/>
              <a:t>关系抽取</a:t>
            </a:r>
            <a:endParaRPr lang="zh-CN" altLang="en-US" sz="3600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6951109" y="6489912"/>
            <a:ext cx="2057400" cy="365125"/>
          </a:xfrm>
          <a:prstGeom prst="rect">
            <a:avLst/>
          </a:prstGeom>
        </p:spPr>
        <p:txBody>
          <a:bodyPr/>
          <a:lstStyle/>
          <a:p>
            <a:fld id="{E3756F1F-84DF-4859-8AE8-4B3E0E674450}" type="slidenum">
              <a:rPr lang="zh-CN" altLang="en-US" smtClean="0"/>
              <a:pPr/>
              <a:t>20</a:t>
            </a:fld>
            <a:endParaRPr lang="zh-CN" altLang="en-US" dirty="0"/>
          </a:p>
        </p:txBody>
      </p:sp>
      <p:sp>
        <p:nvSpPr>
          <p:cNvPr id="16" name="矩形 15"/>
          <p:cNvSpPr/>
          <p:nvPr/>
        </p:nvSpPr>
        <p:spPr>
          <a:xfrm>
            <a:off x="0" y="6263366"/>
            <a:ext cx="9144000" cy="523220"/>
          </a:xfrm>
          <a:prstGeom prst="rect">
            <a:avLst/>
          </a:prstGeom>
          <a:ln>
            <a:solidFill>
              <a:srgbClr val="000099"/>
            </a:solidFill>
          </a:ln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</a:pPr>
            <a:r>
              <a:rPr lang="en-US" altLang="zh-CN" sz="1400" dirty="0" err="1" smtClean="0">
                <a:ea typeface="黑体" pitchFamily="49" charset="-122"/>
              </a:rPr>
              <a:t>Shuai</a:t>
            </a:r>
            <a:r>
              <a:rPr lang="en-US" altLang="zh-CN" sz="1400" dirty="0" smtClean="0">
                <a:ea typeface="黑体" pitchFamily="49" charset="-122"/>
              </a:rPr>
              <a:t> Ma, Gang Wang, </a:t>
            </a:r>
            <a:r>
              <a:rPr lang="en-US" altLang="zh-CN" sz="1400" dirty="0" err="1" smtClean="0">
                <a:ea typeface="黑体" pitchFamily="49" charset="-122"/>
              </a:rPr>
              <a:t>Yansong</a:t>
            </a:r>
            <a:r>
              <a:rPr lang="en-US" altLang="zh-CN" sz="1400" dirty="0" smtClean="0">
                <a:ea typeface="黑体" pitchFamily="49" charset="-122"/>
              </a:rPr>
              <a:t> </a:t>
            </a:r>
            <a:r>
              <a:rPr lang="en-US" altLang="zh-CN" sz="1400" dirty="0" err="1" smtClean="0">
                <a:ea typeface="黑体" pitchFamily="49" charset="-122"/>
              </a:rPr>
              <a:t>Feng</a:t>
            </a:r>
            <a:r>
              <a:rPr lang="en-US" altLang="zh-CN" sz="1400" dirty="0" smtClean="0">
                <a:ea typeface="黑体" pitchFamily="49" charset="-122"/>
              </a:rPr>
              <a:t>, and </a:t>
            </a:r>
            <a:r>
              <a:rPr lang="en-US" altLang="zh-CN" sz="1400" dirty="0" err="1" smtClean="0">
                <a:ea typeface="黑体" pitchFamily="49" charset="-122"/>
              </a:rPr>
              <a:t>Jinpeng</a:t>
            </a:r>
            <a:r>
              <a:rPr lang="en-US" altLang="zh-CN" sz="1400" dirty="0" smtClean="0">
                <a:ea typeface="黑体" pitchFamily="49" charset="-122"/>
              </a:rPr>
              <a:t> </a:t>
            </a:r>
            <a:r>
              <a:rPr lang="en-US" altLang="zh-CN" sz="1400" dirty="0" err="1" smtClean="0">
                <a:ea typeface="黑体" pitchFamily="49" charset="-122"/>
              </a:rPr>
              <a:t>Huai</a:t>
            </a:r>
            <a:r>
              <a:rPr lang="en-US" altLang="zh-CN" sz="1400" dirty="0" smtClean="0">
                <a:ea typeface="黑体" pitchFamily="49" charset="-122"/>
              </a:rPr>
              <a:t>, </a:t>
            </a:r>
            <a:r>
              <a:rPr lang="en-US" sz="1400" i="1" dirty="0" smtClean="0"/>
              <a:t>Easy First Relation Extraction with Information Redundancy, </a:t>
            </a:r>
            <a:r>
              <a:rPr lang="en-US" sz="1400" i="1" dirty="0" smtClean="0">
                <a:solidFill>
                  <a:srgbClr val="C00000"/>
                </a:solidFill>
              </a:rPr>
              <a:t>EMNLP 2019.</a:t>
            </a:r>
            <a:endParaRPr lang="zh-CN" altLang="en-US" sz="1400" dirty="0">
              <a:solidFill>
                <a:srgbClr val="C00000"/>
              </a:solidFill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011952" y="928670"/>
            <a:ext cx="5475287" cy="3381795"/>
          </a:xfrm>
          <a:prstGeom prst="rect">
            <a:avLst/>
          </a:prstGeom>
        </p:spPr>
      </p:pic>
      <p:graphicFrame>
        <p:nvGraphicFramePr>
          <p:cNvPr id="25" name="表格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068588372"/>
              </p:ext>
            </p:extLst>
          </p:nvPr>
        </p:nvGraphicFramePr>
        <p:xfrm>
          <a:off x="71406" y="4560374"/>
          <a:ext cx="4500593" cy="1489576"/>
        </p:xfrm>
        <a:graphic>
          <a:graphicData uri="http://schemas.openxmlformats.org/drawingml/2006/table">
            <a:tbl>
              <a:tblPr firstRow="1" bandRow="1"/>
              <a:tblGrid>
                <a:gridCol w="1588025"/>
                <a:gridCol w="1387429"/>
                <a:gridCol w="1525139"/>
              </a:tblGrid>
              <a:tr h="386143">
                <a:tc>
                  <a:txBody>
                    <a:bodyPr/>
                    <a:lstStyle>
                      <a:defPPr>
                        <a:defRPr lang="zh-CN"/>
                      </a:defPPr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 smtClean="0"/>
                        <a:t>Subject Domain </a:t>
                      </a:r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rgbClr val="5B9BD5"/>
                      </a:solidFill>
                    </a:lnL>
                    <a:lnR>
                      <a:noFill/>
                    </a:lnR>
                    <a:lnT w="12700" cmpd="sng">
                      <a:solidFill>
                        <a:srgbClr val="5B9BD5"/>
                      </a:solidFill>
                    </a:lnT>
                    <a:lnB w="12700" cmpd="sng">
                      <a:solidFill>
                        <a:srgbClr val="5B9BD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zh-CN"/>
                      </a:defPPr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 smtClean="0"/>
                        <a:t>Relation </a:t>
                      </a:r>
                      <a:endParaRPr lang="zh-CN" altLang="en-US" sz="16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rgbClr val="5B9BD5"/>
                      </a:solidFill>
                    </a:lnT>
                    <a:lnB w="12700" cmpd="sng">
                      <a:solidFill>
                        <a:srgbClr val="5B9BD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zh-CN"/>
                      </a:defPPr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 smtClean="0"/>
                        <a:t>Object Domain </a:t>
                      </a:r>
                      <a:endParaRPr lang="zh-CN" altLang="en-US" sz="1600" dirty="0"/>
                    </a:p>
                  </a:txBody>
                  <a:tcPr>
                    <a:lnL>
                      <a:noFill/>
                    </a:lnL>
                    <a:lnR w="12700" cmpd="sng">
                      <a:solidFill>
                        <a:srgbClr val="5B9BD5"/>
                      </a:solidFill>
                    </a:lnR>
                    <a:lnT w="12700" cmpd="sng">
                      <a:solidFill>
                        <a:srgbClr val="5B9BD5"/>
                      </a:solidFill>
                    </a:lnT>
                    <a:lnB w="12700" cmpd="sng">
                      <a:solidFill>
                        <a:srgbClr val="5B9BD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</a:tr>
              <a:tr h="367811">
                <a:tc>
                  <a:txBody>
                    <a:bodyPr/>
                    <a:lstStyle>
                      <a:defPPr>
                        <a:defRPr lang="zh-CN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 smtClean="0"/>
                        <a:t>Countries </a:t>
                      </a:r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rgbClr val="5B9BD5"/>
                      </a:solidFill>
                    </a:lnL>
                    <a:lnR>
                      <a:noFill/>
                    </a:lnR>
                    <a:lnT w="12700" cmpd="sng">
                      <a:solidFill>
                        <a:srgbClr val="5B9BD5"/>
                      </a:solidFill>
                    </a:lnT>
                    <a:lnB w="12700" cmpd="sng">
                      <a:solidFill>
                        <a:srgbClr val="5B9BD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zh-CN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CN" sz="1600" i="1" dirty="0" err="1" smtClean="0"/>
                        <a:t>largestCity</a:t>
                      </a:r>
                      <a:endParaRPr lang="zh-CN" altLang="en-US" sz="1600" i="1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rgbClr val="5B9BD5"/>
                      </a:solidFill>
                    </a:lnT>
                    <a:lnB w="12700" cmpd="sng">
                      <a:solidFill>
                        <a:srgbClr val="5B9BD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zh-CN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 smtClean="0"/>
                        <a:t>Cities</a:t>
                      </a:r>
                      <a:endParaRPr lang="zh-CN" altLang="en-US" sz="1600" dirty="0"/>
                    </a:p>
                  </a:txBody>
                  <a:tcPr>
                    <a:lnL>
                      <a:noFill/>
                    </a:lnL>
                    <a:lnR w="12700" cmpd="sng">
                      <a:solidFill>
                        <a:srgbClr val="5B9BD5"/>
                      </a:solidFill>
                    </a:lnR>
                    <a:lnT w="12700" cmpd="sng">
                      <a:solidFill>
                        <a:srgbClr val="5B9BD5"/>
                      </a:solidFill>
                    </a:lnT>
                    <a:lnB w="12700" cmpd="sng">
                      <a:solidFill>
                        <a:srgbClr val="5B9BD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</a:tr>
              <a:tr h="367811">
                <a:tc>
                  <a:txBody>
                    <a:bodyPr/>
                    <a:lstStyle>
                      <a:defPPr>
                        <a:defRPr lang="zh-CN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 smtClean="0"/>
                        <a:t>Organizations </a:t>
                      </a:r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rgbClr val="5B9BD5"/>
                      </a:solidFill>
                    </a:lnL>
                    <a:lnR>
                      <a:noFill/>
                    </a:lnR>
                    <a:lnT w="12700" cmpd="sng">
                      <a:solidFill>
                        <a:srgbClr val="5B9BD5"/>
                      </a:solidFill>
                    </a:lnT>
                    <a:lnB w="12700" cmpd="sng">
                      <a:solidFill>
                        <a:srgbClr val="5B9BD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zh-CN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CN" sz="1600" i="1" dirty="0" err="1" smtClean="0"/>
                        <a:t>locationCity</a:t>
                      </a:r>
                      <a:endParaRPr lang="zh-CN" altLang="en-US" sz="1600" i="1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rgbClr val="5B9BD5"/>
                      </a:solidFill>
                    </a:lnT>
                    <a:lnB w="12700" cmpd="sng">
                      <a:solidFill>
                        <a:srgbClr val="5B9BD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zh-CN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 smtClean="0"/>
                        <a:t>Cities </a:t>
                      </a:r>
                      <a:endParaRPr lang="zh-CN" altLang="en-US" sz="1600" dirty="0"/>
                    </a:p>
                  </a:txBody>
                  <a:tcPr>
                    <a:lnL>
                      <a:noFill/>
                    </a:lnL>
                    <a:lnR w="12700" cmpd="sng">
                      <a:solidFill>
                        <a:srgbClr val="5B9BD5"/>
                      </a:solidFill>
                    </a:lnR>
                    <a:lnT w="12700" cmpd="sng">
                      <a:solidFill>
                        <a:srgbClr val="5B9BD5"/>
                      </a:solidFill>
                    </a:lnT>
                    <a:lnB w="12700" cmpd="sng">
                      <a:solidFill>
                        <a:srgbClr val="5B9BD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</a:tr>
              <a:tr h="367811">
                <a:tc>
                  <a:txBody>
                    <a:bodyPr/>
                    <a:lstStyle>
                      <a:defPPr>
                        <a:defRPr lang="zh-CN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 smtClean="0"/>
                        <a:t>Persons </a:t>
                      </a:r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rgbClr val="5B9BD5"/>
                      </a:solidFill>
                    </a:lnL>
                    <a:lnR>
                      <a:noFill/>
                    </a:lnR>
                    <a:lnT w="12700" cmpd="sng">
                      <a:solidFill>
                        <a:srgbClr val="5B9BD5"/>
                      </a:solidFill>
                    </a:lnT>
                    <a:lnB w="12700" cmpd="sng">
                      <a:solidFill>
                        <a:srgbClr val="5B9BD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zh-CN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CN" sz="1600" i="1" dirty="0" smtClean="0"/>
                        <a:t>nationality</a:t>
                      </a:r>
                      <a:endParaRPr lang="zh-CN" altLang="en-US" sz="1600" i="1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rgbClr val="5B9BD5"/>
                      </a:solidFill>
                    </a:lnT>
                    <a:lnB w="12700" cmpd="sng">
                      <a:solidFill>
                        <a:srgbClr val="5B9BD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zh-CN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 smtClean="0"/>
                        <a:t>Countries </a:t>
                      </a:r>
                      <a:endParaRPr lang="zh-CN" altLang="en-US" sz="1600" dirty="0"/>
                    </a:p>
                  </a:txBody>
                  <a:tcPr>
                    <a:lnL>
                      <a:noFill/>
                    </a:lnL>
                    <a:lnR w="12700" cmpd="sng">
                      <a:solidFill>
                        <a:srgbClr val="5B9BD5"/>
                      </a:solidFill>
                    </a:lnR>
                    <a:lnT w="12700" cmpd="sng">
                      <a:solidFill>
                        <a:srgbClr val="5B9BD5"/>
                      </a:solidFill>
                    </a:lnT>
                    <a:lnB w="12700" cmpd="sng">
                      <a:solidFill>
                        <a:srgbClr val="5B9BD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26" name="圆角矩形 25"/>
          <p:cNvSpPr/>
          <p:nvPr/>
        </p:nvSpPr>
        <p:spPr>
          <a:xfrm>
            <a:off x="184752" y="5017430"/>
            <a:ext cx="1464946" cy="581996"/>
          </a:xfrm>
          <a:prstGeom prst="roundRect">
            <a:avLst/>
          </a:prstGeom>
          <a:noFill/>
          <a:ln w="28575" cap="flat" cmpd="sng" algn="ctr">
            <a:solidFill>
              <a:srgbClr val="00B05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7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宋体"/>
              <a:cs typeface="+mn-cs"/>
            </a:endParaRPr>
          </a:p>
        </p:txBody>
      </p:sp>
      <p:sp>
        <p:nvSpPr>
          <p:cNvPr id="27" name="圆角矩形 26"/>
          <p:cNvSpPr/>
          <p:nvPr/>
        </p:nvSpPr>
        <p:spPr>
          <a:xfrm>
            <a:off x="3107053" y="5346191"/>
            <a:ext cx="1464946" cy="679575"/>
          </a:xfrm>
          <a:prstGeom prst="roundRect">
            <a:avLst/>
          </a:prstGeom>
          <a:noFill/>
          <a:ln w="28575" cap="flat" cmpd="sng" algn="ctr">
            <a:solidFill>
              <a:srgbClr val="FFC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7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宋体"/>
              <a:cs typeface="+mn-cs"/>
            </a:endParaRPr>
          </a:p>
        </p:txBody>
      </p:sp>
      <p:sp>
        <p:nvSpPr>
          <p:cNvPr id="28" name="圆角矩形 27"/>
          <p:cNvSpPr/>
          <p:nvPr/>
        </p:nvSpPr>
        <p:spPr>
          <a:xfrm>
            <a:off x="184752" y="5703381"/>
            <a:ext cx="1464946" cy="342900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ys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7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宋体"/>
              <a:cs typeface="+mn-cs"/>
            </a:endParaRPr>
          </a:p>
        </p:txBody>
      </p:sp>
      <p:sp>
        <p:nvSpPr>
          <p:cNvPr id="29" name="圆角矩形 28"/>
          <p:cNvSpPr/>
          <p:nvPr/>
        </p:nvSpPr>
        <p:spPr>
          <a:xfrm>
            <a:off x="3071801" y="4931853"/>
            <a:ext cx="1464946" cy="342900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7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宋体"/>
              <a:cs typeface="+mn-cs"/>
            </a:endParaRPr>
          </a:p>
        </p:txBody>
      </p:sp>
      <p:graphicFrame>
        <p:nvGraphicFramePr>
          <p:cNvPr id="33" name="表格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143049078"/>
              </p:ext>
            </p:extLst>
          </p:nvPr>
        </p:nvGraphicFramePr>
        <p:xfrm>
          <a:off x="4723833" y="4572008"/>
          <a:ext cx="4277323" cy="1411966"/>
        </p:xfrm>
        <a:graphic>
          <a:graphicData uri="http://schemas.openxmlformats.org/drawingml/2006/table">
            <a:tbl>
              <a:tblPr firstRow="1" bandRow="1"/>
              <a:tblGrid>
                <a:gridCol w="1509245"/>
                <a:gridCol w="1318600"/>
                <a:gridCol w="1449478"/>
              </a:tblGrid>
              <a:tr h="437177">
                <a:tc>
                  <a:txBody>
                    <a:bodyPr/>
                    <a:lstStyle>
                      <a:defPPr>
                        <a:defRPr lang="zh-CN"/>
                      </a:defPPr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 smtClean="0"/>
                        <a:t>Subject Domain </a:t>
                      </a:r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rgbClr val="5B9BD5"/>
                      </a:solidFill>
                    </a:lnL>
                    <a:lnR>
                      <a:noFill/>
                    </a:lnR>
                    <a:lnT w="12700" cmpd="sng">
                      <a:solidFill>
                        <a:srgbClr val="5B9BD5"/>
                      </a:solidFill>
                    </a:lnT>
                    <a:lnB w="12700" cmpd="sng">
                      <a:solidFill>
                        <a:srgbClr val="5B9BD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zh-CN"/>
                      </a:defPPr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 smtClean="0"/>
                        <a:t>Relation </a:t>
                      </a:r>
                      <a:endParaRPr lang="zh-CN" altLang="en-US" sz="16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rgbClr val="5B9BD5"/>
                      </a:solidFill>
                    </a:lnT>
                    <a:lnB w="12700" cmpd="sng">
                      <a:solidFill>
                        <a:srgbClr val="5B9BD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zh-CN"/>
                      </a:defPPr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 smtClean="0"/>
                        <a:t>Object Domain </a:t>
                      </a:r>
                      <a:endParaRPr lang="zh-CN" altLang="en-US" sz="1600" dirty="0"/>
                    </a:p>
                  </a:txBody>
                  <a:tcPr>
                    <a:lnL>
                      <a:noFill/>
                    </a:lnL>
                    <a:lnR w="12700" cmpd="sng">
                      <a:solidFill>
                        <a:srgbClr val="5B9BD5"/>
                      </a:solidFill>
                    </a:lnR>
                    <a:lnT w="12700" cmpd="sng">
                      <a:solidFill>
                        <a:srgbClr val="5B9BD5"/>
                      </a:solidFill>
                    </a:lnT>
                    <a:lnB w="12700" cmpd="sng">
                      <a:solidFill>
                        <a:srgbClr val="5B9BD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</a:tr>
              <a:tr h="416423">
                <a:tc>
                  <a:txBody>
                    <a:bodyPr/>
                    <a:lstStyle>
                      <a:defPPr>
                        <a:defRPr lang="zh-CN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 smtClean="0"/>
                        <a:t>Persons </a:t>
                      </a:r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rgbClr val="5B9BD5"/>
                      </a:solidFill>
                    </a:lnL>
                    <a:lnR>
                      <a:noFill/>
                    </a:lnR>
                    <a:lnT w="12700" cmpd="sng">
                      <a:solidFill>
                        <a:srgbClr val="5B9BD5"/>
                      </a:solidFill>
                    </a:lnT>
                    <a:lnB w="12700" cmpd="sng">
                      <a:solidFill>
                        <a:srgbClr val="5B9BD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zh-CN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CN" sz="1600" i="1" dirty="0" err="1" smtClean="0"/>
                        <a:t>birthPlace</a:t>
                      </a:r>
                      <a:endParaRPr lang="zh-CN" altLang="en-US" sz="1600" i="1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rgbClr val="5B9BD5"/>
                      </a:solidFill>
                    </a:lnT>
                    <a:lnB w="12700" cmpd="sng">
                      <a:solidFill>
                        <a:srgbClr val="5B9BD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zh-CN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 smtClean="0"/>
                        <a:t>Cities</a:t>
                      </a:r>
                      <a:endParaRPr lang="zh-CN" altLang="en-US" sz="1600" dirty="0"/>
                    </a:p>
                  </a:txBody>
                  <a:tcPr>
                    <a:lnL>
                      <a:noFill/>
                    </a:lnL>
                    <a:lnR w="12700" cmpd="sng">
                      <a:solidFill>
                        <a:srgbClr val="5B9BD5"/>
                      </a:solidFill>
                    </a:lnR>
                    <a:lnT w="12700" cmpd="sng">
                      <a:solidFill>
                        <a:srgbClr val="5B9BD5"/>
                      </a:solidFill>
                    </a:lnT>
                    <a:lnB w="12700" cmpd="sng">
                      <a:solidFill>
                        <a:srgbClr val="5B9BD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</a:tr>
              <a:tr h="416423">
                <a:tc>
                  <a:txBody>
                    <a:bodyPr/>
                    <a:lstStyle>
                      <a:defPPr>
                        <a:defRPr lang="zh-CN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 smtClean="0"/>
                        <a:t>Countries </a:t>
                      </a:r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rgbClr val="5B9BD5"/>
                      </a:solidFill>
                    </a:lnL>
                    <a:lnR>
                      <a:noFill/>
                    </a:lnR>
                    <a:lnT w="12700" cmpd="sng">
                      <a:solidFill>
                        <a:srgbClr val="5B9BD5"/>
                      </a:solidFill>
                    </a:lnT>
                    <a:lnB w="12700" cmpd="sng">
                      <a:solidFill>
                        <a:srgbClr val="5B9BD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zh-CN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CN" sz="1600" i="1" dirty="0" smtClean="0"/>
                        <a:t>capital</a:t>
                      </a:r>
                      <a:endParaRPr lang="zh-CN" altLang="en-US" sz="1600" i="1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rgbClr val="5B9BD5"/>
                      </a:solidFill>
                    </a:lnT>
                    <a:lnB w="12700" cmpd="sng">
                      <a:solidFill>
                        <a:srgbClr val="5B9BD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zh-CN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 smtClean="0"/>
                        <a:t>Cities </a:t>
                      </a:r>
                      <a:endParaRPr lang="zh-CN" altLang="en-US" sz="1600" dirty="0"/>
                    </a:p>
                  </a:txBody>
                  <a:tcPr>
                    <a:lnL>
                      <a:noFill/>
                    </a:lnL>
                    <a:lnR w="12700" cmpd="sng">
                      <a:solidFill>
                        <a:srgbClr val="5B9BD5"/>
                      </a:solidFill>
                    </a:lnR>
                    <a:lnT w="12700" cmpd="sng">
                      <a:solidFill>
                        <a:srgbClr val="5B9BD5"/>
                      </a:solidFill>
                    </a:lnT>
                    <a:lnB w="12700" cmpd="sng">
                      <a:solidFill>
                        <a:srgbClr val="5B9BD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</a:tr>
            </a:tbl>
          </a:graphicData>
        </a:graphic>
      </p:graphicFrame>
      <p:sp>
        <p:nvSpPr>
          <p:cNvPr id="34" name="圆角矩形 33"/>
          <p:cNvSpPr/>
          <p:nvPr/>
        </p:nvSpPr>
        <p:spPr>
          <a:xfrm>
            <a:off x="4857752" y="5214950"/>
            <a:ext cx="1464946" cy="319407"/>
          </a:xfrm>
          <a:prstGeom prst="roundRect">
            <a:avLst/>
          </a:prstGeom>
          <a:noFill/>
          <a:ln w="28575" cap="flat" cmpd="sng" algn="ctr">
            <a:solidFill>
              <a:srgbClr val="00B05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5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宋体"/>
              <a:cs typeface="+mn-cs"/>
            </a:endParaRPr>
          </a:p>
        </p:txBody>
      </p:sp>
      <p:sp>
        <p:nvSpPr>
          <p:cNvPr id="35" name="圆角矩形 34"/>
          <p:cNvSpPr/>
          <p:nvPr/>
        </p:nvSpPr>
        <p:spPr>
          <a:xfrm>
            <a:off x="4886620" y="5572140"/>
            <a:ext cx="1464946" cy="324485"/>
          </a:xfrm>
          <a:prstGeom prst="roundRect">
            <a:avLst/>
          </a:prstGeom>
          <a:noFill/>
          <a:ln w="28575" cap="flat" cmpd="sng" algn="ctr">
            <a:solidFill>
              <a:srgbClr val="FFC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5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宋体"/>
              <a:cs typeface="+mn-cs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1214414" y="4214818"/>
            <a:ext cx="24032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solidFill>
                  <a:srgbClr val="C00000"/>
                </a:solidFill>
              </a:rPr>
              <a:t>Domain  constraints</a:t>
            </a:r>
            <a:endParaRPr lang="zh-CN" altLang="en-US" b="1" dirty="0">
              <a:solidFill>
                <a:srgbClr val="C00000"/>
              </a:solidFill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5786446" y="4214818"/>
            <a:ext cx="28648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solidFill>
                  <a:srgbClr val="C00000"/>
                </a:solidFill>
              </a:rPr>
              <a:t>Uniqueness  constraints</a:t>
            </a:r>
            <a:endParaRPr lang="zh-CN" altLang="en-US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515871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6" grpId="0" animBg="1"/>
      <p:bldP spid="27" grpId="0" animBg="1"/>
      <p:bldP spid="28" grpId="0" animBg="1"/>
      <p:bldP spid="29" grpId="0" animBg="1"/>
      <p:bldP spid="34" grpId="0" animBg="1"/>
      <p:bldP spid="3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b="1" dirty="0" smtClean="0">
                <a:solidFill>
                  <a:srgbClr val="000000"/>
                </a:solidFill>
              </a:rPr>
              <a:t>Easy-First</a:t>
            </a:r>
            <a:r>
              <a:rPr lang="zh-CN" altLang="en-US" sz="3600" b="1" dirty="0" smtClean="0">
                <a:solidFill>
                  <a:srgbClr val="000000"/>
                </a:solidFill>
              </a:rPr>
              <a:t>关系抽取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21</a:t>
            </a:fld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0" y="6263366"/>
            <a:ext cx="9144000" cy="523220"/>
          </a:xfrm>
          <a:prstGeom prst="rect">
            <a:avLst/>
          </a:prstGeom>
          <a:ln>
            <a:solidFill>
              <a:srgbClr val="000099"/>
            </a:solidFill>
          </a:ln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</a:pPr>
            <a:r>
              <a:rPr lang="en-US" altLang="zh-CN" sz="1400" dirty="0" err="1" smtClean="0">
                <a:ea typeface="黑体" pitchFamily="49" charset="-122"/>
              </a:rPr>
              <a:t>Shuai</a:t>
            </a:r>
            <a:r>
              <a:rPr lang="en-US" altLang="zh-CN" sz="1400" dirty="0" smtClean="0">
                <a:ea typeface="黑体" pitchFamily="49" charset="-122"/>
              </a:rPr>
              <a:t> Ma, Gang Wang, </a:t>
            </a:r>
            <a:r>
              <a:rPr lang="en-US" altLang="zh-CN" sz="1400" dirty="0" err="1" smtClean="0">
                <a:ea typeface="黑体" pitchFamily="49" charset="-122"/>
              </a:rPr>
              <a:t>Yansong</a:t>
            </a:r>
            <a:r>
              <a:rPr lang="en-US" altLang="zh-CN" sz="1400" dirty="0" smtClean="0">
                <a:ea typeface="黑体" pitchFamily="49" charset="-122"/>
              </a:rPr>
              <a:t> </a:t>
            </a:r>
            <a:r>
              <a:rPr lang="en-US" altLang="zh-CN" sz="1400" dirty="0" err="1" smtClean="0">
                <a:ea typeface="黑体" pitchFamily="49" charset="-122"/>
              </a:rPr>
              <a:t>Feng</a:t>
            </a:r>
            <a:r>
              <a:rPr lang="en-US" altLang="zh-CN" sz="1400" dirty="0" smtClean="0">
                <a:ea typeface="黑体" pitchFamily="49" charset="-122"/>
              </a:rPr>
              <a:t>, and </a:t>
            </a:r>
            <a:r>
              <a:rPr lang="en-US" altLang="zh-CN" sz="1400" dirty="0" err="1" smtClean="0">
                <a:ea typeface="黑体" pitchFamily="49" charset="-122"/>
              </a:rPr>
              <a:t>Jinpeng</a:t>
            </a:r>
            <a:r>
              <a:rPr lang="en-US" altLang="zh-CN" sz="1400" dirty="0" smtClean="0">
                <a:ea typeface="黑体" pitchFamily="49" charset="-122"/>
              </a:rPr>
              <a:t> </a:t>
            </a:r>
            <a:r>
              <a:rPr lang="en-US" altLang="zh-CN" sz="1400" dirty="0" err="1" smtClean="0">
                <a:ea typeface="黑体" pitchFamily="49" charset="-122"/>
              </a:rPr>
              <a:t>Huai</a:t>
            </a:r>
            <a:r>
              <a:rPr lang="en-US" altLang="zh-CN" sz="1400" dirty="0" smtClean="0">
                <a:ea typeface="黑体" pitchFamily="49" charset="-122"/>
              </a:rPr>
              <a:t>, </a:t>
            </a:r>
            <a:r>
              <a:rPr lang="en-US" sz="1400" i="1" dirty="0" smtClean="0"/>
              <a:t>Easy First Relation Extraction with Information Redundancy, </a:t>
            </a:r>
            <a:r>
              <a:rPr lang="en-US" sz="1400" i="1" dirty="0" smtClean="0">
                <a:solidFill>
                  <a:srgbClr val="C00000"/>
                </a:solidFill>
              </a:rPr>
              <a:t>EMNLP 2019.</a:t>
            </a:r>
            <a:endParaRPr lang="zh-CN" altLang="en-US" sz="1400" dirty="0">
              <a:solidFill>
                <a:srgbClr val="C00000"/>
              </a:solidFill>
            </a:endParaRPr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189950044"/>
              </p:ext>
            </p:extLst>
          </p:nvPr>
        </p:nvGraphicFramePr>
        <p:xfrm>
          <a:off x="900113" y="1216790"/>
          <a:ext cx="7321739" cy="2286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91419"/>
                <a:gridCol w="1684781"/>
                <a:gridCol w="1484623"/>
                <a:gridCol w="1431383"/>
                <a:gridCol w="1629533"/>
              </a:tblGrid>
              <a:tr h="31744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/>
                        <a:t>Datasets</a:t>
                      </a:r>
                      <a:endParaRPr lang="zh-CN" altLang="en-US" sz="20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/>
                        <a:t>Methods</a:t>
                      </a:r>
                      <a:endParaRPr lang="zh-CN" altLang="en-US" sz="20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/>
                        <a:t>Running Time (s)</a:t>
                      </a:r>
                      <a:endParaRPr lang="zh-CN" altLang="en-US" sz="20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/>
                        <a:t># of ILP</a:t>
                      </a:r>
                    </a:p>
                    <a:p>
                      <a:pPr algn="ctr"/>
                      <a:r>
                        <a:rPr lang="en-US" altLang="zh-CN" sz="2000" dirty="0" smtClean="0"/>
                        <a:t>Variables </a:t>
                      </a:r>
                      <a:endParaRPr lang="zh-CN" altLang="en-US" sz="20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/>
                        <a:t># of ILP</a:t>
                      </a:r>
                    </a:p>
                    <a:p>
                      <a:pPr algn="ctr"/>
                      <a:r>
                        <a:rPr lang="en-US" altLang="zh-CN" sz="2000" dirty="0" smtClean="0"/>
                        <a:t>Constraints </a:t>
                      </a:r>
                      <a:endParaRPr lang="zh-CN" altLang="en-US" sz="20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7443">
                <a:tc rowSpan="2"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</a:pPr>
                      <a:r>
                        <a:rPr lang="en-US" altLang="zh-CN" sz="160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DB_me</a:t>
                      </a:r>
                      <a:endParaRPr lang="en-US" altLang="zh-CN" sz="1600" dirty="0" smtClean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</a:pPr>
                      <a:r>
                        <a:rPr lang="en-US" altLang="zh-CN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baseline 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solidFill>
                            <a:schemeClr val="tx1"/>
                          </a:solidFill>
                        </a:rPr>
                        <a:t>52.70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solidFill>
                            <a:schemeClr val="tx1"/>
                          </a:solidFill>
                        </a:rPr>
                        <a:t>12353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solidFill>
                            <a:schemeClr val="tx1"/>
                          </a:solidFill>
                        </a:rPr>
                        <a:t>293361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17443">
                <a:tc vMerge="1"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</a:pP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</a:pPr>
                      <a:r>
                        <a:rPr lang="en-US" altLang="zh-CN" sz="160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eFIRE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solidFill>
                            <a:schemeClr val="tx1"/>
                          </a:solidFill>
                        </a:rPr>
                        <a:t>1.88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solidFill>
                            <a:schemeClr val="tx1"/>
                          </a:solidFill>
                        </a:rPr>
                        <a:t>8185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solidFill>
                            <a:schemeClr val="tx1"/>
                          </a:solidFill>
                        </a:rPr>
                        <a:t>34931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</a:tr>
              <a:tr h="317443">
                <a:tc row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DB_nn</a:t>
                      </a:r>
                      <a:endParaRPr lang="zh-CN" altLang="en-US" sz="1600" dirty="0" smtClean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</a:pPr>
                      <a:r>
                        <a:rPr lang="en-US" altLang="zh-CN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baseline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solidFill>
                            <a:schemeClr val="tx1"/>
                          </a:solidFill>
                        </a:rPr>
                        <a:t>15.82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solidFill>
                            <a:schemeClr val="tx1"/>
                          </a:solidFill>
                        </a:rPr>
                        <a:t>11770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solidFill>
                            <a:schemeClr val="tx1"/>
                          </a:solidFill>
                        </a:rPr>
                        <a:t>94498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</a:tr>
              <a:tr h="317443">
                <a:tc vMerge="1"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</a:pP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</a:pPr>
                      <a:r>
                        <a:rPr lang="en-US" altLang="zh-CN" sz="160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eFIRE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solidFill>
                            <a:schemeClr val="tx1"/>
                          </a:solidFill>
                        </a:rPr>
                        <a:t>1.11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solidFill>
                            <a:schemeClr val="tx1"/>
                          </a:solidFill>
                        </a:rPr>
                        <a:t>9678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solidFill>
                            <a:schemeClr val="tx1"/>
                          </a:solidFill>
                        </a:rPr>
                        <a:t>24314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714480" y="3786190"/>
            <a:ext cx="5288376" cy="235164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>
            <a:spLocks/>
          </p:cNvSpPr>
          <p:nvPr/>
        </p:nvSpPr>
        <p:spPr>
          <a:xfrm>
            <a:off x="0" y="2159644"/>
            <a:ext cx="9144000" cy="1269355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大数据技术的</a:t>
            </a:r>
            <a:r>
              <a:rPr lang="zh-CN" altLang="en-US" sz="3600" b="1" kern="0" dirty="0" smtClean="0">
                <a:solidFill>
                  <a:srgbClr val="C00000"/>
                </a:solidFill>
                <a:latin typeface="+mj-lt"/>
                <a:ea typeface="+mj-ea"/>
                <a:cs typeface="+mj-cs"/>
              </a:rPr>
              <a:t>应用案例</a:t>
            </a:r>
            <a:endParaRPr kumimoji="0" lang="en-US" altLang="zh-CN" sz="3600" b="1" i="0" u="none" strike="noStrike" kern="0" cap="none" spc="0" normalizeH="0" baseline="0" noProof="0" dirty="0" smtClean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059832" y="3717032"/>
            <a:ext cx="3096344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4000" b="1" dirty="0" smtClean="0">
                <a:ln w="1905"/>
                <a:solidFill>
                  <a:srgbClr val="FF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BDA</a:t>
            </a:r>
            <a:endParaRPr lang="zh-CN" altLang="en-US" sz="4000" b="1" dirty="0">
              <a:ln w="1905"/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图片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25988" y="2755882"/>
            <a:ext cx="4167187" cy="1401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9939" name="标题 1"/>
          <p:cNvSpPr>
            <a:spLocks noGrp="1"/>
          </p:cNvSpPr>
          <p:nvPr>
            <p:ph type="title"/>
          </p:nvPr>
        </p:nvSpPr>
        <p:spPr>
          <a:xfrm>
            <a:off x="323850" y="71414"/>
            <a:ext cx="8569325" cy="792163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zh-CN" altLang="en-US" sz="40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如一：面向公共事件的示范应用</a:t>
            </a:r>
            <a:endParaRPr lang="en-US" altLang="en-US" sz="4000" b="1" dirty="0" smtClean="0">
              <a:solidFill>
                <a:srgbClr val="C00000"/>
              </a:solidFill>
              <a:latin typeface="Arial Unicode MS" pitchFamily="34" charset="-122"/>
              <a:ea typeface="黑体" pitchFamily="49" charset="-122"/>
            </a:endParaRPr>
          </a:p>
        </p:txBody>
      </p:sp>
      <p:sp>
        <p:nvSpPr>
          <p:cNvPr id="30" name="圆角矩形 29"/>
          <p:cNvSpPr/>
          <p:nvPr/>
        </p:nvSpPr>
        <p:spPr>
          <a:xfrm>
            <a:off x="250825" y="5286388"/>
            <a:ext cx="8642350" cy="1428760"/>
          </a:xfrm>
          <a:prstGeom prst="roundRect">
            <a:avLst/>
          </a:prstGeom>
          <a:noFill/>
          <a:ln w="28575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spcBef>
                <a:spcPct val="20000"/>
              </a:spcBef>
              <a:defRPr/>
            </a:pPr>
            <a:r>
              <a:rPr lang="zh-CN" altLang="en-US" sz="2000" b="1" dirty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研究工作：</a:t>
            </a:r>
            <a:r>
              <a:rPr lang="zh-CN" altLang="en-US" sz="18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异质大数据获取、建模与深度分析，异构大数据存储与多模态计算，复杂系统敏捷定制，事件分析与预测</a:t>
            </a:r>
            <a:r>
              <a:rPr lang="zh-CN" altLang="en-US" sz="1800" dirty="0" smtClean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  <a:endParaRPr lang="en-US" altLang="zh-CN" sz="1800" dirty="0" smtClean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spcBef>
                <a:spcPct val="20000"/>
              </a:spcBef>
              <a:defRPr/>
            </a:pPr>
            <a:r>
              <a:rPr lang="zh-CN" altLang="en-US" dirty="0" smtClean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核心算法：</a:t>
            </a:r>
            <a:r>
              <a:rPr lang="de-DE" altLang="zh-CN" dirty="0" smtClean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Weiren Yu, Charu C. Aggarwal, Shuai Ma, Haixun Wang: On Anomalous Hotspot Discovery in Graph Streams. </a:t>
            </a:r>
            <a:r>
              <a:rPr lang="de-DE" altLang="zh-CN" b="1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ICDM 2013</a:t>
            </a:r>
            <a:r>
              <a:rPr lang="de-DE" altLang="zh-CN" dirty="0" smtClean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.</a:t>
            </a:r>
            <a:endParaRPr lang="en-US" altLang="zh-CN" sz="1800" dirty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8917" name="灯片编号占位符 4"/>
          <p:cNvSpPr>
            <a:spLocks noGrp="1"/>
          </p:cNvSpPr>
          <p:nvPr>
            <p:ph type="sldNum" sz="quarter" idx="4294967295"/>
          </p:nvPr>
        </p:nvSpPr>
        <p:spPr bwMode="auto">
          <a:xfrm>
            <a:off x="6948488" y="6448425"/>
            <a:ext cx="2133600" cy="3651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fld id="{BFD561B0-AF4F-46D0-BB63-C1E50C15D2B5}" type="slidenum">
              <a:rPr lang="zh-CN" altLang="en-US" smtClean="0"/>
              <a:pPr/>
              <a:t>23</a:t>
            </a:fld>
            <a:endParaRPr lang="en-US" altLang="zh-CN" smtClean="0"/>
          </a:p>
        </p:txBody>
      </p:sp>
      <p:sp>
        <p:nvSpPr>
          <p:cNvPr id="31" name="圆角矩形 30"/>
          <p:cNvSpPr/>
          <p:nvPr/>
        </p:nvSpPr>
        <p:spPr>
          <a:xfrm>
            <a:off x="236538" y="4357694"/>
            <a:ext cx="8656637" cy="792163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lvl="1">
              <a:spcBef>
                <a:spcPts val="0"/>
              </a:spcBef>
              <a:defRPr/>
            </a:pPr>
            <a:r>
              <a:rPr lang="zh-CN" altLang="en-US" sz="20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微软雅黑"/>
              </a:rPr>
              <a:t>舆情大数据服务：</a:t>
            </a:r>
            <a:r>
              <a:rPr lang="zh-CN" altLang="en-US" sz="20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微软雅黑"/>
              </a:rPr>
              <a:t>已被国家信息安全管理中心采用，建立</a:t>
            </a:r>
            <a:r>
              <a:rPr lang="en-US" altLang="zh-CN" sz="20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微软雅黑"/>
              </a:rPr>
              <a:t>Ring</a:t>
            </a:r>
            <a:r>
              <a:rPr lang="zh-CN" altLang="en-US" sz="20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微软雅黑"/>
              </a:rPr>
              <a:t>微信公众号</a:t>
            </a:r>
            <a:endParaRPr lang="en-US" altLang="zh-CN" sz="20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cs typeface="微软雅黑"/>
            </a:endParaRPr>
          </a:p>
        </p:txBody>
      </p:sp>
      <p:sp>
        <p:nvSpPr>
          <p:cNvPr id="38919" name="矩形 53"/>
          <p:cNvSpPr>
            <a:spLocks noChangeArrowheads="1"/>
          </p:cNvSpPr>
          <p:nvPr/>
        </p:nvSpPr>
        <p:spPr bwMode="auto">
          <a:xfrm>
            <a:off x="5480050" y="2876532"/>
            <a:ext cx="1112838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1600" b="1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地域迁徙图</a:t>
            </a:r>
          </a:p>
        </p:txBody>
      </p:sp>
      <p:sp>
        <p:nvSpPr>
          <p:cNvPr id="38920" name="矩形 53"/>
          <p:cNvSpPr>
            <a:spLocks noChangeArrowheads="1"/>
          </p:cNvSpPr>
          <p:nvPr/>
        </p:nvSpPr>
        <p:spPr bwMode="auto">
          <a:xfrm>
            <a:off x="5459413" y="2881295"/>
            <a:ext cx="1211262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1600" b="1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地域迁徙图</a:t>
            </a:r>
          </a:p>
        </p:txBody>
      </p:sp>
      <p:sp>
        <p:nvSpPr>
          <p:cNvPr id="38921" name="TextBox 12"/>
          <p:cNvSpPr txBox="1">
            <a:spLocks noChangeArrowheads="1"/>
          </p:cNvSpPr>
          <p:nvPr/>
        </p:nvSpPr>
        <p:spPr bwMode="auto">
          <a:xfrm>
            <a:off x="4767263" y="931845"/>
            <a:ext cx="3992562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177800" lvl="1" indent="-177800" algn="ctr">
              <a:spcBef>
                <a:spcPts val="300"/>
              </a:spcBef>
              <a:spcAft>
                <a:spcPts val="600"/>
              </a:spcAft>
              <a:buClr>
                <a:srgbClr val="006600"/>
              </a:buClr>
            </a:pPr>
            <a:r>
              <a:rPr lang="zh-CN" altLang="en-US" sz="1800" b="1">
                <a:solidFill>
                  <a:srgbClr val="0000FF"/>
                </a:solidFill>
                <a:latin typeface="黑体" pitchFamily="49" charset="-122"/>
                <a:ea typeface="黑体" pitchFamily="49" charset="-122"/>
                <a:sym typeface="Wingdings" pitchFamily="2" charset="2"/>
              </a:rPr>
              <a:t>安管中心：</a:t>
            </a:r>
            <a:r>
              <a:rPr lang="zh-CN" altLang="en-US" sz="1800" b="1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微博人物画像系统</a:t>
            </a:r>
          </a:p>
        </p:txBody>
      </p:sp>
      <p:pic>
        <p:nvPicPr>
          <p:cNvPr id="38922" name="图片 55" descr="群体用户轨迹.pn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592888" y="1395395"/>
            <a:ext cx="2166937" cy="1360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8923" name="矩形 56"/>
          <p:cNvSpPr>
            <a:spLocks noChangeArrowheads="1"/>
          </p:cNvSpPr>
          <p:nvPr/>
        </p:nvSpPr>
        <p:spPr bwMode="auto">
          <a:xfrm>
            <a:off x="6872288" y="1462070"/>
            <a:ext cx="1425575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1600" b="1">
                <a:solidFill>
                  <a:srgbClr val="FF0000"/>
                </a:solidFill>
                <a:latin typeface="黑体" pitchFamily="49" charset="-122"/>
                <a:ea typeface="黑体" pitchFamily="49" charset="-122"/>
                <a:cs typeface="Palatino Linotype" pitchFamily="18" charset="0"/>
              </a:rPr>
              <a:t>群体迁徙分析</a:t>
            </a:r>
          </a:p>
        </p:txBody>
      </p:sp>
      <p:pic>
        <p:nvPicPr>
          <p:cNvPr id="38924" name="图片 6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748463" y="2790807"/>
            <a:ext cx="2011362" cy="15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8925" name="矩形 61"/>
          <p:cNvSpPr>
            <a:spLocks noChangeArrowheads="1"/>
          </p:cNvSpPr>
          <p:nvPr/>
        </p:nvSpPr>
        <p:spPr bwMode="auto">
          <a:xfrm>
            <a:off x="5046663" y="2957495"/>
            <a:ext cx="141605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1600" b="1">
                <a:solidFill>
                  <a:srgbClr val="FF0000"/>
                </a:solidFill>
                <a:latin typeface="黑体" pitchFamily="49" charset="-122"/>
                <a:ea typeface="黑体" pitchFamily="49" charset="-122"/>
                <a:cs typeface="Palatino Linotype" pitchFamily="18" charset="0"/>
              </a:rPr>
              <a:t>群体情绪监测</a:t>
            </a:r>
          </a:p>
        </p:txBody>
      </p:sp>
      <p:pic>
        <p:nvPicPr>
          <p:cNvPr id="38926" name="图片 62" descr="个人概览.png"/>
          <p:cNvPicPr>
            <a:picLocks noChangeAspect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699000" y="1395395"/>
            <a:ext cx="1835150" cy="1528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8927" name="矩形 63"/>
          <p:cNvSpPr>
            <a:spLocks noChangeArrowheads="1"/>
          </p:cNvSpPr>
          <p:nvPr/>
        </p:nvSpPr>
        <p:spPr bwMode="auto">
          <a:xfrm>
            <a:off x="5119688" y="1458895"/>
            <a:ext cx="141605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1600" b="1">
                <a:solidFill>
                  <a:srgbClr val="FF0000"/>
                </a:solidFill>
                <a:latin typeface="黑体" pitchFamily="49" charset="-122"/>
                <a:ea typeface="黑体" pitchFamily="49" charset="-122"/>
                <a:cs typeface="Palatino Linotype" pitchFamily="18" charset="0"/>
              </a:rPr>
              <a:t>个人多维画像</a:t>
            </a:r>
          </a:p>
        </p:txBody>
      </p:sp>
      <p:sp>
        <p:nvSpPr>
          <p:cNvPr id="65" name="矩形 64"/>
          <p:cNvSpPr/>
          <p:nvPr/>
        </p:nvSpPr>
        <p:spPr>
          <a:xfrm>
            <a:off x="250825" y="928670"/>
            <a:ext cx="4216400" cy="3232150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6" name="矩形 65"/>
          <p:cNvSpPr/>
          <p:nvPr/>
        </p:nvSpPr>
        <p:spPr>
          <a:xfrm>
            <a:off x="4683125" y="928670"/>
            <a:ext cx="4210050" cy="3232150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38930" name="TextBox 12"/>
          <p:cNvSpPr txBox="1">
            <a:spLocks noChangeArrowheads="1"/>
          </p:cNvSpPr>
          <p:nvPr/>
        </p:nvSpPr>
        <p:spPr bwMode="auto">
          <a:xfrm>
            <a:off x="290513" y="939782"/>
            <a:ext cx="4097337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zh-CN" altLang="en-US" sz="1800" b="1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安管中心：实时事件检测与分析系统</a:t>
            </a:r>
          </a:p>
        </p:txBody>
      </p:sp>
      <p:pic>
        <p:nvPicPr>
          <p:cNvPr id="38931" name="Picture 26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290513" y="1303320"/>
            <a:ext cx="2176462" cy="2738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932" name="Picture 27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2586038" y="1303320"/>
            <a:ext cx="1665287" cy="1314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" name="Picture 2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3841740" y="1303298"/>
            <a:ext cx="593698" cy="571504"/>
          </a:xfrm>
          <a:prstGeom prst="round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8934" name="Picture 28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2563813" y="2581257"/>
            <a:ext cx="1760537" cy="1497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8935" name="矩形 51"/>
          <p:cNvSpPr>
            <a:spLocks noChangeArrowheads="1"/>
          </p:cNvSpPr>
          <p:nvPr/>
        </p:nvSpPr>
        <p:spPr bwMode="auto">
          <a:xfrm>
            <a:off x="1562100" y="2033570"/>
            <a:ext cx="1147763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1600" b="1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事件检测</a:t>
            </a:r>
          </a:p>
        </p:txBody>
      </p:sp>
      <p:sp>
        <p:nvSpPr>
          <p:cNvPr id="38936" name="矩形 51"/>
          <p:cNvSpPr>
            <a:spLocks noChangeArrowheads="1"/>
          </p:cNvSpPr>
          <p:nvPr/>
        </p:nvSpPr>
        <p:spPr bwMode="auto">
          <a:xfrm>
            <a:off x="3316288" y="2754295"/>
            <a:ext cx="1109662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1600" b="1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事件分析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24</a:t>
            </a:fld>
            <a:endParaRPr lang="zh-CN" altLang="en-US" dirty="0"/>
          </a:p>
        </p:txBody>
      </p:sp>
      <p:sp>
        <p:nvSpPr>
          <p:cNvPr id="5" name="标题 1"/>
          <p:cNvSpPr txBox="1">
            <a:spLocks/>
          </p:cNvSpPr>
          <p:nvPr/>
        </p:nvSpPr>
        <p:spPr bwMode="auto">
          <a:xfrm>
            <a:off x="438120" y="71414"/>
            <a:ext cx="8358246" cy="7969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 Unicode MS" pitchFamily="34" charset="-122"/>
                <a:ea typeface="黑体" pitchFamily="49" charset="-122"/>
                <a:cs typeface="+mj-cs"/>
              </a:rPr>
              <a:t>如二：实时流式大数据处理平台</a:t>
            </a:r>
          </a:p>
        </p:txBody>
      </p:sp>
      <p:pic>
        <p:nvPicPr>
          <p:cNvPr id="6" name="Picture 4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152900" y="2887663"/>
            <a:ext cx="3314700" cy="155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矩形 121"/>
          <p:cNvSpPr>
            <a:spLocks noChangeArrowheads="1"/>
          </p:cNvSpPr>
          <p:nvPr/>
        </p:nvSpPr>
        <p:spPr bwMode="auto">
          <a:xfrm>
            <a:off x="414338" y="3546475"/>
            <a:ext cx="3313112" cy="793750"/>
          </a:xfrm>
          <a:prstGeom prst="rect">
            <a:avLst/>
          </a:prstGeom>
          <a:noFill/>
          <a:ln w="25400">
            <a:solidFill>
              <a:srgbClr val="4A7DBA">
                <a:alpha val="43137"/>
              </a:srgbClr>
            </a:solidFill>
            <a:miter lim="800000"/>
            <a:headEnd/>
            <a:tailEnd/>
          </a:ln>
        </p:spPr>
        <p:txBody>
          <a:bodyPr anchor="ctr"/>
          <a:lstStyle/>
          <a:p>
            <a:pPr algn="ctr">
              <a:buFont typeface="Arial" pitchFamily="34" charset="0"/>
              <a:buNone/>
            </a:pPr>
            <a:endParaRPr lang="zh-CN" altLang="zh-CN" sz="2000"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8" name="矩形 121"/>
          <p:cNvSpPr>
            <a:spLocks noChangeArrowheads="1"/>
          </p:cNvSpPr>
          <p:nvPr/>
        </p:nvSpPr>
        <p:spPr bwMode="auto">
          <a:xfrm>
            <a:off x="415925" y="2251075"/>
            <a:ext cx="3311525" cy="936625"/>
          </a:xfrm>
          <a:prstGeom prst="rect">
            <a:avLst/>
          </a:prstGeom>
          <a:noFill/>
          <a:ln w="25400">
            <a:solidFill>
              <a:srgbClr val="4A7DBA">
                <a:alpha val="43137"/>
              </a:srgbClr>
            </a:solidFill>
            <a:bevel/>
            <a:headEnd/>
            <a:tailEnd/>
          </a:ln>
        </p:spPr>
        <p:txBody>
          <a:bodyPr anchor="ctr"/>
          <a:lstStyle/>
          <a:p>
            <a:pPr algn="ctr">
              <a:buFont typeface="Arial" pitchFamily="34" charset="0"/>
              <a:buNone/>
            </a:pPr>
            <a:endParaRPr lang="zh-CN" altLang="zh-CN" sz="2000"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9" name="矩形 121"/>
          <p:cNvSpPr>
            <a:spLocks noChangeArrowheads="1"/>
          </p:cNvSpPr>
          <p:nvPr/>
        </p:nvSpPr>
        <p:spPr bwMode="auto">
          <a:xfrm>
            <a:off x="3870325" y="1169988"/>
            <a:ext cx="4895850" cy="1325562"/>
          </a:xfrm>
          <a:prstGeom prst="rect">
            <a:avLst/>
          </a:prstGeom>
          <a:noFill/>
          <a:ln w="25400">
            <a:solidFill>
              <a:srgbClr val="4A7DBA">
                <a:alpha val="43137"/>
              </a:srgbClr>
            </a:solidFill>
            <a:prstDash val="sysDot"/>
            <a:bevel/>
            <a:headEnd/>
            <a:tailEnd/>
          </a:ln>
        </p:spPr>
        <p:txBody>
          <a:bodyPr anchor="ctr"/>
          <a:lstStyle/>
          <a:p>
            <a:pPr algn="ctr">
              <a:buFont typeface="Arial" pitchFamily="34" charset="0"/>
              <a:buNone/>
            </a:pPr>
            <a:endParaRPr lang="zh-CN" altLang="zh-CN" sz="2000">
              <a:latin typeface="宋体" pitchFamily="2" charset="-122"/>
              <a:sym typeface="宋体" pitchFamily="2" charset="-122"/>
            </a:endParaRPr>
          </a:p>
        </p:txBody>
      </p:sp>
      <p:pic>
        <p:nvPicPr>
          <p:cNvPr id="10" name="Picture 2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040688" y="1292225"/>
            <a:ext cx="417512" cy="574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2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052888" y="1263650"/>
            <a:ext cx="425450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矩形 107"/>
          <p:cNvSpPr>
            <a:spLocks noChangeArrowheads="1"/>
          </p:cNvSpPr>
          <p:nvPr/>
        </p:nvSpPr>
        <p:spPr bwMode="auto">
          <a:xfrm>
            <a:off x="3919538" y="1905000"/>
            <a:ext cx="777875" cy="466725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bevel/>
            <a:headEnd/>
            <a:tailEnd/>
          </a:ln>
        </p:spPr>
        <p:txBody>
          <a:bodyPr>
            <a:spAutoFit/>
          </a:bodyPr>
          <a:lstStyle/>
          <a:p>
            <a:pPr>
              <a:buFont typeface="Arial" pitchFamily="34" charset="0"/>
              <a:buNone/>
            </a:pPr>
            <a:r>
              <a:rPr lang="zh-CN" altLang="en-US" sz="1200">
                <a:solidFill>
                  <a:srgbClr val="000000"/>
                </a:solidFill>
                <a:latin typeface="Calibri" pitchFamily="34" charset="0"/>
                <a:sym typeface="Calibri" pitchFamily="34" charset="0"/>
              </a:rPr>
              <a:t>车网监控平台</a:t>
            </a:r>
            <a:endParaRPr lang="zh-CN" altLang="en-US"/>
          </a:p>
        </p:txBody>
      </p:sp>
      <p:pic>
        <p:nvPicPr>
          <p:cNvPr id="13" name="Picture 2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954838" y="1266825"/>
            <a:ext cx="431800" cy="593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矩形 106"/>
          <p:cNvSpPr>
            <a:spLocks noChangeArrowheads="1"/>
          </p:cNvSpPr>
          <p:nvPr/>
        </p:nvSpPr>
        <p:spPr bwMode="auto">
          <a:xfrm>
            <a:off x="7913688" y="1949450"/>
            <a:ext cx="693737" cy="466725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bevel/>
            <a:headEnd/>
            <a:tailEnd/>
          </a:ln>
        </p:spPr>
        <p:txBody>
          <a:bodyPr>
            <a:spAutoFit/>
          </a:bodyPr>
          <a:lstStyle/>
          <a:p>
            <a:pPr>
              <a:buFont typeface="Arial" pitchFamily="34" charset="0"/>
              <a:buNone/>
            </a:pPr>
            <a:r>
              <a:rPr lang="zh-CN" altLang="en-US" sz="1200">
                <a:solidFill>
                  <a:srgbClr val="000000"/>
                </a:solidFill>
                <a:latin typeface="Calibri" pitchFamily="34" charset="0"/>
                <a:sym typeface="Calibri" pitchFamily="34" charset="0"/>
              </a:rPr>
              <a:t>开放数据平台</a:t>
            </a:r>
            <a:endParaRPr lang="zh-CN" altLang="en-US"/>
          </a:p>
        </p:txBody>
      </p:sp>
      <p:pic>
        <p:nvPicPr>
          <p:cNvPr id="15" name="Picture 2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969000" y="1303338"/>
            <a:ext cx="403225" cy="552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矩形 154"/>
          <p:cNvSpPr>
            <a:spLocks noChangeArrowheads="1"/>
          </p:cNvSpPr>
          <p:nvPr/>
        </p:nvSpPr>
        <p:spPr bwMode="auto">
          <a:xfrm>
            <a:off x="5826125" y="1927225"/>
            <a:ext cx="695325" cy="466725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bevel/>
            <a:headEnd/>
            <a:tailEnd/>
          </a:ln>
        </p:spPr>
        <p:txBody>
          <a:bodyPr>
            <a:spAutoFit/>
          </a:bodyPr>
          <a:lstStyle/>
          <a:p>
            <a:pPr>
              <a:buFont typeface="Arial" pitchFamily="34" charset="0"/>
              <a:buNone/>
            </a:pPr>
            <a:r>
              <a:rPr lang="zh-CN" altLang="en-US" sz="1200">
                <a:solidFill>
                  <a:srgbClr val="000000"/>
                </a:solidFill>
                <a:latin typeface="Calibri" pitchFamily="34" charset="0"/>
                <a:sym typeface="Calibri" pitchFamily="34" charset="0"/>
              </a:rPr>
              <a:t>公众服务平台</a:t>
            </a:r>
            <a:endParaRPr lang="zh-CN" altLang="en-US"/>
          </a:p>
        </p:txBody>
      </p:sp>
      <p:pic>
        <p:nvPicPr>
          <p:cNvPr id="17" name="Picture 2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80000" y="1252538"/>
            <a:ext cx="417513" cy="573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矩形 156"/>
          <p:cNvSpPr>
            <a:spLocks noChangeArrowheads="1"/>
          </p:cNvSpPr>
          <p:nvPr/>
        </p:nvSpPr>
        <p:spPr bwMode="auto">
          <a:xfrm>
            <a:off x="4927600" y="1919288"/>
            <a:ext cx="720725" cy="466725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bevel/>
            <a:headEnd/>
            <a:tailEnd/>
          </a:ln>
        </p:spPr>
        <p:txBody>
          <a:bodyPr>
            <a:spAutoFit/>
          </a:bodyPr>
          <a:lstStyle/>
          <a:p>
            <a:pPr>
              <a:buFont typeface="Arial" pitchFamily="34" charset="0"/>
              <a:buNone/>
            </a:pPr>
            <a:r>
              <a:rPr lang="zh-CN" altLang="en-US" sz="1200">
                <a:solidFill>
                  <a:srgbClr val="000000"/>
                </a:solidFill>
                <a:latin typeface="Calibri" pitchFamily="34" charset="0"/>
                <a:sym typeface="Calibri" pitchFamily="34" charset="0"/>
              </a:rPr>
              <a:t>资源管控平台</a:t>
            </a:r>
            <a:endParaRPr lang="zh-CN" altLang="en-US"/>
          </a:p>
        </p:txBody>
      </p:sp>
      <p:sp>
        <p:nvSpPr>
          <p:cNvPr id="19" name="矩形 157"/>
          <p:cNvSpPr>
            <a:spLocks noChangeArrowheads="1"/>
          </p:cNvSpPr>
          <p:nvPr/>
        </p:nvSpPr>
        <p:spPr bwMode="auto">
          <a:xfrm>
            <a:off x="6837363" y="1927225"/>
            <a:ext cx="695325" cy="466725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bevel/>
            <a:headEnd/>
            <a:tailEnd/>
          </a:ln>
        </p:spPr>
        <p:txBody>
          <a:bodyPr>
            <a:spAutoFit/>
          </a:bodyPr>
          <a:lstStyle/>
          <a:p>
            <a:pPr>
              <a:buFont typeface="Arial" pitchFamily="34" charset="0"/>
              <a:buNone/>
            </a:pPr>
            <a:r>
              <a:rPr lang="zh-CN" altLang="en-US" sz="1200">
                <a:solidFill>
                  <a:srgbClr val="000000"/>
                </a:solidFill>
                <a:latin typeface="Calibri" pitchFamily="34" charset="0"/>
                <a:sym typeface="Calibri" pitchFamily="34" charset="0"/>
              </a:rPr>
              <a:t>运营托管平台</a:t>
            </a:r>
            <a:endParaRPr lang="zh-CN" altLang="en-US"/>
          </a:p>
        </p:txBody>
      </p:sp>
      <p:pic>
        <p:nvPicPr>
          <p:cNvPr id="20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131888" y="1193800"/>
            <a:ext cx="885825" cy="631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12750" y="1193800"/>
            <a:ext cx="571500" cy="37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2" name="直接箭头连接符 60"/>
          <p:cNvCxnSpPr>
            <a:cxnSpLocks noChangeShapeType="1"/>
          </p:cNvCxnSpPr>
          <p:nvPr/>
        </p:nvCxnSpPr>
        <p:spPr bwMode="auto">
          <a:xfrm flipH="1" flipV="1">
            <a:off x="698500" y="1554163"/>
            <a:ext cx="3175" cy="623887"/>
          </a:xfrm>
          <a:prstGeom prst="straightConnector1">
            <a:avLst/>
          </a:prstGeom>
          <a:noFill/>
          <a:ln w="19050">
            <a:solidFill>
              <a:srgbClr val="00B0F0">
                <a:alpha val="52156"/>
              </a:srgbClr>
            </a:solidFill>
            <a:round/>
            <a:headEnd type="triangle" w="med" len="med"/>
            <a:tailEnd/>
          </a:ln>
        </p:spPr>
      </p:cxnSp>
      <p:pic>
        <p:nvPicPr>
          <p:cNvPr id="23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289175" y="1206500"/>
            <a:ext cx="571500" cy="37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4" name="直接箭头连接符 62"/>
          <p:cNvCxnSpPr>
            <a:cxnSpLocks noChangeShapeType="1"/>
          </p:cNvCxnSpPr>
          <p:nvPr/>
        </p:nvCxnSpPr>
        <p:spPr bwMode="auto">
          <a:xfrm flipV="1">
            <a:off x="2574925" y="1565275"/>
            <a:ext cx="1588" cy="612775"/>
          </a:xfrm>
          <a:prstGeom prst="straightConnector1">
            <a:avLst/>
          </a:prstGeom>
          <a:noFill/>
          <a:ln w="19050">
            <a:solidFill>
              <a:srgbClr val="00B0F0">
                <a:alpha val="52156"/>
              </a:srgbClr>
            </a:solidFill>
            <a:round/>
            <a:headEnd type="triangle" w="med" len="med"/>
            <a:tailEnd/>
          </a:ln>
        </p:spPr>
      </p:cxnSp>
      <p:cxnSp>
        <p:nvCxnSpPr>
          <p:cNvPr id="25" name="直接箭头连接符 63"/>
          <p:cNvCxnSpPr>
            <a:cxnSpLocks noChangeShapeType="1"/>
          </p:cNvCxnSpPr>
          <p:nvPr/>
        </p:nvCxnSpPr>
        <p:spPr bwMode="auto">
          <a:xfrm flipH="1" flipV="1">
            <a:off x="992188" y="1470025"/>
            <a:ext cx="1296987" cy="12700"/>
          </a:xfrm>
          <a:prstGeom prst="straightConnector1">
            <a:avLst/>
          </a:prstGeom>
          <a:noFill/>
          <a:ln w="19050">
            <a:solidFill>
              <a:srgbClr val="00B0F0">
                <a:alpha val="52156"/>
              </a:srgbClr>
            </a:solidFill>
            <a:prstDash val="dashDot"/>
            <a:round/>
            <a:headEnd type="triangle" w="med" len="med"/>
            <a:tailEnd type="triangle" w="med" len="med"/>
          </a:ln>
        </p:spPr>
      </p:cxnSp>
      <p:pic>
        <p:nvPicPr>
          <p:cNvPr id="26" name="Picture 38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932113" y="1193800"/>
            <a:ext cx="70485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" name="AutoShape 40"/>
          <p:cNvSpPr>
            <a:spLocks noChangeArrowheads="1"/>
          </p:cNvSpPr>
          <p:nvPr/>
        </p:nvSpPr>
        <p:spPr bwMode="auto">
          <a:xfrm>
            <a:off x="2286000" y="1171575"/>
            <a:ext cx="1008063" cy="574675"/>
          </a:xfrm>
          <a:prstGeom prst="roundRect">
            <a:avLst>
              <a:gd name="adj" fmla="val 16667"/>
            </a:avLst>
          </a:prstGeom>
          <a:solidFill>
            <a:srgbClr val="4F81BD">
              <a:alpha val="1176"/>
            </a:srgbClr>
          </a:solidFill>
          <a:ln w="9525">
            <a:solidFill>
              <a:schemeClr val="tx1"/>
            </a:solidFill>
            <a:prstDash val="dashDot"/>
            <a:round/>
            <a:headEnd/>
            <a:tailEnd/>
          </a:ln>
        </p:spPr>
        <p:txBody>
          <a:bodyPr anchor="ctr"/>
          <a:lstStyle/>
          <a:p>
            <a:pPr eaLnBrk="1" hangingPunct="1">
              <a:buFont typeface="Arial" pitchFamily="34" charset="0"/>
              <a:buNone/>
            </a:pPr>
            <a:endParaRPr lang="zh-CN" altLang="zh-CN">
              <a:sym typeface="Arial" pitchFamily="34" charset="0"/>
            </a:endParaRPr>
          </a:p>
        </p:txBody>
      </p:sp>
      <p:pic>
        <p:nvPicPr>
          <p:cNvPr id="28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7850" y="2332038"/>
            <a:ext cx="561975" cy="771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77938" y="2322513"/>
            <a:ext cx="561975" cy="771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27225" y="2322513"/>
            <a:ext cx="561975" cy="771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" name="矩形 107"/>
          <p:cNvSpPr>
            <a:spLocks noChangeArrowheads="1"/>
          </p:cNvSpPr>
          <p:nvPr/>
        </p:nvSpPr>
        <p:spPr bwMode="auto">
          <a:xfrm>
            <a:off x="2574925" y="2466975"/>
            <a:ext cx="1016000" cy="461963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bevel/>
            <a:headEnd/>
            <a:tailEnd/>
          </a:ln>
        </p:spPr>
        <p:txBody>
          <a:bodyPr>
            <a:spAutoFit/>
          </a:bodyPr>
          <a:lstStyle/>
          <a:p>
            <a:pPr>
              <a:buFont typeface="Arial" pitchFamily="34" charset="0"/>
              <a:buNone/>
            </a:pPr>
            <a:r>
              <a:rPr lang="zh-CN" altLang="en-US" sz="1200" b="1">
                <a:solidFill>
                  <a:srgbClr val="000000"/>
                </a:solidFill>
                <a:latin typeface="Calibri" pitchFamily="34" charset="0"/>
                <a:sym typeface="Calibri" pitchFamily="34" charset="0"/>
              </a:rPr>
              <a:t>移动端交互与数据采集</a:t>
            </a:r>
          </a:p>
        </p:txBody>
      </p:sp>
      <p:sp>
        <p:nvSpPr>
          <p:cNvPr id="32" name="矩形 90"/>
          <p:cNvSpPr>
            <a:spLocks noChangeArrowheads="1"/>
          </p:cNvSpPr>
          <p:nvPr/>
        </p:nvSpPr>
        <p:spPr bwMode="auto">
          <a:xfrm>
            <a:off x="630238" y="3762375"/>
            <a:ext cx="1727200" cy="344488"/>
          </a:xfrm>
          <a:prstGeom prst="rect">
            <a:avLst/>
          </a:prstGeom>
          <a:noFill/>
          <a:ln w="9525">
            <a:solidFill>
              <a:srgbClr val="3F3F3F"/>
            </a:solidFill>
            <a:bevel/>
            <a:headEnd/>
            <a:tailEnd/>
          </a:ln>
        </p:spPr>
        <p:txBody>
          <a:bodyPr>
            <a:spAutoFit/>
          </a:bodyPr>
          <a:lstStyle/>
          <a:p>
            <a:pPr>
              <a:buFont typeface="Arial" pitchFamily="34" charset="0"/>
              <a:buNone/>
            </a:pPr>
            <a:r>
              <a:rPr lang="zh-CN" altLang="en-US" sz="1600">
                <a:solidFill>
                  <a:srgbClr val="000000"/>
                </a:solidFill>
                <a:latin typeface="Calibri" pitchFamily="34" charset="0"/>
                <a:sym typeface="Calibri" pitchFamily="34" charset="0"/>
              </a:rPr>
              <a:t>分布式消息队列</a:t>
            </a:r>
            <a:endParaRPr lang="zh-CN" altLang="en-US"/>
          </a:p>
        </p:txBody>
      </p:sp>
      <p:sp>
        <p:nvSpPr>
          <p:cNvPr id="33" name="矩形 107"/>
          <p:cNvSpPr>
            <a:spLocks noChangeArrowheads="1"/>
          </p:cNvSpPr>
          <p:nvPr/>
        </p:nvSpPr>
        <p:spPr bwMode="auto">
          <a:xfrm>
            <a:off x="2430463" y="3690938"/>
            <a:ext cx="865187" cy="465137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buFont typeface="Arial" pitchFamily="34" charset="0"/>
              <a:buNone/>
            </a:pPr>
            <a:r>
              <a:rPr lang="zh-CN" altLang="en-US" sz="1200" b="1">
                <a:solidFill>
                  <a:srgbClr val="000000"/>
                </a:solidFill>
                <a:latin typeface="Calibri" pitchFamily="34" charset="0"/>
                <a:sym typeface="Calibri" pitchFamily="34" charset="0"/>
              </a:rPr>
              <a:t>应用数据总线</a:t>
            </a:r>
            <a:endParaRPr lang="zh-CN" altLang="en-US">
              <a:sym typeface="Arial" pitchFamily="34" charset="0"/>
            </a:endParaRPr>
          </a:p>
        </p:txBody>
      </p:sp>
      <p:sp>
        <p:nvSpPr>
          <p:cNvPr id="34" name="矩形 107"/>
          <p:cNvSpPr>
            <a:spLocks noChangeArrowheads="1"/>
          </p:cNvSpPr>
          <p:nvPr/>
        </p:nvSpPr>
        <p:spPr bwMode="auto">
          <a:xfrm>
            <a:off x="5637213" y="2994025"/>
            <a:ext cx="1150937" cy="276225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bevel/>
            <a:headEnd/>
            <a:tailEnd/>
          </a:ln>
        </p:spPr>
        <p:txBody>
          <a:bodyPr>
            <a:spAutoFit/>
          </a:bodyPr>
          <a:lstStyle/>
          <a:p>
            <a:pPr algn="ctr">
              <a:buFont typeface="Arial" pitchFamily="34" charset="0"/>
              <a:buNone/>
            </a:pPr>
            <a:r>
              <a:rPr lang="zh-CN" altLang="en-US" sz="1200" b="1">
                <a:solidFill>
                  <a:srgbClr val="000000"/>
                </a:solidFill>
                <a:latin typeface="Calibri" pitchFamily="34" charset="0"/>
                <a:sym typeface="Calibri" pitchFamily="34" charset="0"/>
              </a:rPr>
              <a:t>实时流式处理</a:t>
            </a:r>
            <a:endParaRPr lang="zh-CN" altLang="en-US">
              <a:sym typeface="Arial" pitchFamily="34" charset="0"/>
            </a:endParaRPr>
          </a:p>
        </p:txBody>
      </p:sp>
      <p:sp>
        <p:nvSpPr>
          <p:cNvPr id="35" name="AutoShape 34"/>
          <p:cNvSpPr>
            <a:spLocks noChangeArrowheads="1"/>
          </p:cNvSpPr>
          <p:nvPr/>
        </p:nvSpPr>
        <p:spPr bwMode="auto">
          <a:xfrm>
            <a:off x="1279525" y="3187700"/>
            <a:ext cx="144463" cy="358775"/>
          </a:xfrm>
          <a:prstGeom prst="upDownArrow">
            <a:avLst>
              <a:gd name="adj1" fmla="val 50000"/>
              <a:gd name="adj2" fmla="val 49774"/>
            </a:avLst>
          </a:prstGeom>
          <a:solidFill>
            <a:schemeClr val="accent1"/>
          </a:solidFill>
          <a:ln w="9525">
            <a:solidFill>
              <a:schemeClr val="tx1"/>
            </a:solidFill>
            <a:bevel/>
            <a:headEnd/>
            <a:tailEnd/>
          </a:ln>
        </p:spPr>
        <p:txBody>
          <a:bodyPr anchor="ctr"/>
          <a:lstStyle/>
          <a:p>
            <a:pPr eaLnBrk="1" hangingPunct="1">
              <a:buFont typeface="Arial" pitchFamily="34" charset="0"/>
              <a:buNone/>
            </a:pPr>
            <a:endParaRPr lang="zh-CN" altLang="zh-CN">
              <a:sym typeface="Arial" pitchFamily="34" charset="0"/>
            </a:endParaRPr>
          </a:p>
        </p:txBody>
      </p:sp>
      <p:sp>
        <p:nvSpPr>
          <p:cNvPr id="36" name="AutoShape 35"/>
          <p:cNvSpPr>
            <a:spLocks noChangeArrowheads="1"/>
          </p:cNvSpPr>
          <p:nvPr/>
        </p:nvSpPr>
        <p:spPr bwMode="auto">
          <a:xfrm>
            <a:off x="1582738" y="4335463"/>
            <a:ext cx="144462" cy="360362"/>
          </a:xfrm>
          <a:prstGeom prst="upDownArrow">
            <a:avLst>
              <a:gd name="adj1" fmla="val 50000"/>
              <a:gd name="adj2" fmla="val 49821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eaLnBrk="1" hangingPunct="1">
              <a:buFont typeface="Arial" pitchFamily="34" charset="0"/>
              <a:buNone/>
            </a:pPr>
            <a:endParaRPr lang="zh-CN" altLang="zh-CN">
              <a:sym typeface="Arial" pitchFamily="34" charset="0"/>
            </a:endParaRPr>
          </a:p>
        </p:txBody>
      </p:sp>
      <p:pic>
        <p:nvPicPr>
          <p:cNvPr id="37" name="Picture 40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144463" y="4699000"/>
            <a:ext cx="4552950" cy="1704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8" name="矩形 107"/>
          <p:cNvSpPr>
            <a:spLocks noChangeArrowheads="1"/>
          </p:cNvSpPr>
          <p:nvPr/>
        </p:nvSpPr>
        <p:spPr bwMode="auto">
          <a:xfrm>
            <a:off x="1243013" y="4905375"/>
            <a:ext cx="1617662" cy="276225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buFont typeface="Arial" pitchFamily="34" charset="0"/>
              <a:buNone/>
            </a:pPr>
            <a:r>
              <a:rPr lang="zh-CN" altLang="en-US" sz="1200" b="1">
                <a:solidFill>
                  <a:srgbClr val="000000"/>
                </a:solidFill>
                <a:latin typeface="Calibri" pitchFamily="34" charset="0"/>
                <a:sym typeface="Calibri" pitchFamily="34" charset="0"/>
              </a:rPr>
              <a:t>时空大数据存储管理</a:t>
            </a:r>
            <a:endParaRPr lang="zh-CN" altLang="en-US">
              <a:sym typeface="Arial" pitchFamily="34" charset="0"/>
            </a:endParaRPr>
          </a:p>
        </p:txBody>
      </p:sp>
      <p:sp>
        <p:nvSpPr>
          <p:cNvPr id="39" name="左右箭头 1"/>
          <p:cNvSpPr>
            <a:spLocks noChangeArrowheads="1"/>
          </p:cNvSpPr>
          <p:nvPr/>
        </p:nvSpPr>
        <p:spPr bwMode="auto">
          <a:xfrm>
            <a:off x="3784600" y="3921125"/>
            <a:ext cx="368300" cy="158750"/>
          </a:xfrm>
          <a:prstGeom prst="leftRightArrow">
            <a:avLst>
              <a:gd name="adj1" fmla="val 50000"/>
              <a:gd name="adj2" fmla="val 50149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buFont typeface="Arial" pitchFamily="34" charset="0"/>
              <a:buNone/>
            </a:pPr>
            <a:endParaRPr lang="zh-CN" altLang="zh-CN">
              <a:sym typeface="Arial" pitchFamily="34" charset="0"/>
            </a:endParaRPr>
          </a:p>
        </p:txBody>
      </p:sp>
      <p:sp>
        <p:nvSpPr>
          <p:cNvPr id="40" name="AutoShape 37"/>
          <p:cNvSpPr>
            <a:spLocks noChangeArrowheads="1"/>
          </p:cNvSpPr>
          <p:nvPr/>
        </p:nvSpPr>
        <p:spPr bwMode="auto">
          <a:xfrm>
            <a:off x="5637213" y="2528888"/>
            <a:ext cx="144462" cy="358775"/>
          </a:xfrm>
          <a:prstGeom prst="upDownArrow">
            <a:avLst>
              <a:gd name="adj1" fmla="val 50000"/>
              <a:gd name="adj2" fmla="val 49556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eaLnBrk="1" hangingPunct="1">
              <a:buFont typeface="Arial" pitchFamily="34" charset="0"/>
              <a:buNone/>
            </a:pPr>
            <a:endParaRPr lang="zh-CN" altLang="zh-CN">
              <a:sym typeface="Arial" pitchFamily="34" charset="0"/>
            </a:endParaRPr>
          </a:p>
        </p:txBody>
      </p:sp>
      <p:pic>
        <p:nvPicPr>
          <p:cNvPr id="41" name="Picture 41"/>
          <p:cNvPicPr>
            <a:picLocks noChangeAspect="1" noChangeArrowheads="1"/>
          </p:cNvPicPr>
          <p:nvPr/>
        </p:nvPicPr>
        <p:blipFill>
          <a:blip r:embed="rId8"/>
          <a:srcRect r="27237" b="13019"/>
          <a:stretch>
            <a:fillRect/>
          </a:stretch>
        </p:blipFill>
        <p:spPr bwMode="auto">
          <a:xfrm>
            <a:off x="7634288" y="3532188"/>
            <a:ext cx="1531937" cy="852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2" name="矩形 121"/>
          <p:cNvSpPr>
            <a:spLocks noChangeArrowheads="1"/>
          </p:cNvSpPr>
          <p:nvPr/>
        </p:nvSpPr>
        <p:spPr bwMode="auto">
          <a:xfrm>
            <a:off x="7532688" y="2528888"/>
            <a:ext cx="1633537" cy="1847850"/>
          </a:xfrm>
          <a:prstGeom prst="rect">
            <a:avLst/>
          </a:prstGeom>
          <a:noFill/>
          <a:ln w="25400">
            <a:solidFill>
              <a:srgbClr val="4A7DBA">
                <a:alpha val="43137"/>
              </a:srgbClr>
            </a:solidFill>
            <a:prstDash val="sysDot"/>
            <a:bevel/>
            <a:headEnd/>
            <a:tailEnd/>
          </a:ln>
        </p:spPr>
        <p:txBody>
          <a:bodyPr anchor="ctr"/>
          <a:lstStyle/>
          <a:p>
            <a:pPr algn="ctr">
              <a:buFont typeface="Arial" pitchFamily="34" charset="0"/>
              <a:buNone/>
            </a:pPr>
            <a:endParaRPr lang="zh-CN" altLang="zh-CN" sz="2000">
              <a:latin typeface="宋体" pitchFamily="2" charset="-122"/>
              <a:sym typeface="宋体" pitchFamily="2" charset="-122"/>
            </a:endParaRPr>
          </a:p>
        </p:txBody>
      </p:sp>
      <p:pic>
        <p:nvPicPr>
          <p:cNvPr id="43" name="Picture 17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7913688" y="3019425"/>
            <a:ext cx="1116012" cy="704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4" name="矩形 107"/>
          <p:cNvSpPr>
            <a:spLocks noChangeArrowheads="1"/>
          </p:cNvSpPr>
          <p:nvPr/>
        </p:nvSpPr>
        <p:spPr bwMode="auto">
          <a:xfrm>
            <a:off x="7578725" y="2611438"/>
            <a:ext cx="1541463" cy="276225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buFont typeface="Arial" pitchFamily="34" charset="0"/>
              <a:buNone/>
            </a:pPr>
            <a:r>
              <a:rPr lang="zh-CN" altLang="en-US" sz="1200" b="1">
                <a:solidFill>
                  <a:srgbClr val="000000"/>
                </a:solidFill>
                <a:latin typeface="Calibri" pitchFamily="34" charset="0"/>
                <a:sym typeface="Calibri" pitchFamily="34" charset="0"/>
              </a:rPr>
              <a:t>第三方应用接入</a:t>
            </a:r>
            <a:endParaRPr lang="zh-CN" altLang="en-US">
              <a:sym typeface="Arial" pitchFamily="34" charset="0"/>
            </a:endParaRPr>
          </a:p>
        </p:txBody>
      </p:sp>
      <p:pic>
        <p:nvPicPr>
          <p:cNvPr id="45" name="Picture 44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5426075" y="4905375"/>
            <a:ext cx="3517900" cy="1531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6" name="矩形 121"/>
          <p:cNvSpPr>
            <a:spLocks noChangeArrowheads="1"/>
          </p:cNvSpPr>
          <p:nvPr/>
        </p:nvSpPr>
        <p:spPr bwMode="auto">
          <a:xfrm>
            <a:off x="5216525" y="4664075"/>
            <a:ext cx="3903663" cy="1773238"/>
          </a:xfrm>
          <a:prstGeom prst="rect">
            <a:avLst/>
          </a:prstGeom>
          <a:noFill/>
          <a:ln w="25400">
            <a:solidFill>
              <a:srgbClr val="000000">
                <a:alpha val="43137"/>
              </a:srgbClr>
            </a:solidFill>
            <a:miter lim="800000"/>
            <a:headEnd/>
            <a:tailEnd/>
          </a:ln>
        </p:spPr>
        <p:txBody>
          <a:bodyPr anchor="ctr"/>
          <a:lstStyle/>
          <a:p>
            <a:pPr algn="ctr">
              <a:buFont typeface="Arial" pitchFamily="34" charset="0"/>
              <a:buNone/>
            </a:pPr>
            <a:endParaRPr lang="zh-CN" altLang="zh-CN" sz="2000"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47" name="矩形 107"/>
          <p:cNvSpPr>
            <a:spLocks noChangeArrowheads="1"/>
          </p:cNvSpPr>
          <p:nvPr/>
        </p:nvSpPr>
        <p:spPr bwMode="auto">
          <a:xfrm>
            <a:off x="7146925" y="4664075"/>
            <a:ext cx="1724025" cy="276225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buFont typeface="Arial" pitchFamily="34" charset="0"/>
              <a:buNone/>
            </a:pPr>
            <a:r>
              <a:rPr lang="zh-CN" altLang="en-US" sz="1200" b="1">
                <a:solidFill>
                  <a:srgbClr val="000000"/>
                </a:solidFill>
                <a:latin typeface="Calibri" pitchFamily="34" charset="0"/>
                <a:sym typeface="Calibri" pitchFamily="34" charset="0"/>
              </a:rPr>
              <a:t>离线数据挖掘</a:t>
            </a:r>
            <a:endParaRPr lang="zh-CN" altLang="en-US">
              <a:sym typeface="Arial" pitchFamily="34" charset="0"/>
            </a:endParaRPr>
          </a:p>
        </p:txBody>
      </p:sp>
      <p:sp>
        <p:nvSpPr>
          <p:cNvPr id="48" name="左右箭头 54"/>
          <p:cNvSpPr>
            <a:spLocks noChangeArrowheads="1"/>
          </p:cNvSpPr>
          <p:nvPr/>
        </p:nvSpPr>
        <p:spPr bwMode="auto">
          <a:xfrm>
            <a:off x="4760913" y="5470525"/>
            <a:ext cx="368300" cy="158750"/>
          </a:xfrm>
          <a:prstGeom prst="leftRightArrow">
            <a:avLst>
              <a:gd name="adj1" fmla="val 50000"/>
              <a:gd name="adj2" fmla="val 50149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buFont typeface="Arial" pitchFamily="34" charset="0"/>
              <a:buNone/>
            </a:pPr>
            <a:endParaRPr lang="zh-CN" altLang="zh-CN">
              <a:sym typeface="Arial" pitchFamily="34" charset="0"/>
            </a:endParaRPr>
          </a:p>
        </p:txBody>
      </p:sp>
      <p:sp>
        <p:nvSpPr>
          <p:cNvPr id="49" name="矩形 121"/>
          <p:cNvSpPr>
            <a:spLocks noChangeArrowheads="1"/>
          </p:cNvSpPr>
          <p:nvPr/>
        </p:nvSpPr>
        <p:spPr bwMode="auto">
          <a:xfrm>
            <a:off x="119063" y="4699000"/>
            <a:ext cx="4641850" cy="1704975"/>
          </a:xfrm>
          <a:prstGeom prst="rect">
            <a:avLst/>
          </a:prstGeom>
          <a:noFill/>
          <a:ln w="25400">
            <a:solidFill>
              <a:srgbClr val="000000">
                <a:alpha val="43137"/>
              </a:srgbClr>
            </a:solidFill>
            <a:miter lim="800000"/>
            <a:headEnd/>
            <a:tailEnd/>
          </a:ln>
        </p:spPr>
        <p:txBody>
          <a:bodyPr anchor="ctr"/>
          <a:lstStyle/>
          <a:p>
            <a:pPr algn="ctr">
              <a:buFont typeface="Arial" pitchFamily="34" charset="0"/>
              <a:buNone/>
            </a:pPr>
            <a:endParaRPr lang="zh-CN" altLang="zh-CN" sz="2000">
              <a:latin typeface="宋体" pitchFamily="2" charset="-122"/>
              <a:sym typeface="宋体" pitchFamily="2" charset="-122"/>
            </a:endParaRPr>
          </a:p>
        </p:txBody>
      </p:sp>
      <p:cxnSp>
        <p:nvCxnSpPr>
          <p:cNvPr id="50" name="直接箭头连接符 4"/>
          <p:cNvCxnSpPr>
            <a:cxnSpLocks noChangeShapeType="1"/>
          </p:cNvCxnSpPr>
          <p:nvPr/>
        </p:nvCxnSpPr>
        <p:spPr bwMode="auto">
          <a:xfrm>
            <a:off x="3078163" y="1717675"/>
            <a:ext cx="1587" cy="465138"/>
          </a:xfrm>
          <a:prstGeom prst="straightConnector1">
            <a:avLst/>
          </a:prstGeom>
          <a:noFill/>
          <a:ln w="25400">
            <a:solidFill>
              <a:schemeClr val="tx1"/>
            </a:solidFill>
            <a:miter lim="800000"/>
            <a:headEnd type="stealth" w="med" len="med"/>
            <a:tailEnd type="stealth" w="med" len="med"/>
          </a:ln>
        </p:spPr>
      </p:cxnSp>
      <p:cxnSp>
        <p:nvCxnSpPr>
          <p:cNvPr id="51" name="直接箭头连接符 58"/>
          <p:cNvCxnSpPr>
            <a:cxnSpLocks noChangeShapeType="1"/>
          </p:cNvCxnSpPr>
          <p:nvPr/>
        </p:nvCxnSpPr>
        <p:spPr bwMode="auto">
          <a:xfrm>
            <a:off x="3509963" y="1717675"/>
            <a:ext cx="1587" cy="465138"/>
          </a:xfrm>
          <a:prstGeom prst="straightConnector1">
            <a:avLst/>
          </a:prstGeom>
          <a:noFill/>
          <a:ln w="25400">
            <a:solidFill>
              <a:schemeClr val="tx1"/>
            </a:solidFill>
            <a:miter lim="800000"/>
            <a:headEnd type="stealth" w="med" len="med"/>
            <a:tailEnd type="stealth" w="med" len="med"/>
          </a:ln>
        </p:spPr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25</a:t>
            </a:fld>
            <a:endParaRPr lang="zh-CN" altLang="en-US" dirty="0"/>
          </a:p>
        </p:txBody>
      </p:sp>
      <p:sp>
        <p:nvSpPr>
          <p:cNvPr id="5" name="内容占位符 2"/>
          <p:cNvSpPr txBox="1">
            <a:spLocks/>
          </p:cNvSpPr>
          <p:nvPr/>
        </p:nvSpPr>
        <p:spPr bwMode="auto">
          <a:xfrm>
            <a:off x="466725" y="1162050"/>
            <a:ext cx="5033969" cy="29098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车辆运营态势</a:t>
            </a:r>
            <a:endParaRPr kumimoji="0" lang="en-US" altLang="zh-CN" sz="24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Unicode MS" pitchFamily="34" charset="-122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单个车辆状态实时跟踪</a:t>
            </a:r>
            <a:endParaRPr kumimoji="0" lang="en-US" altLang="zh-CN" sz="24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Unicode MS" pitchFamily="34" charset="-122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历史运营分析</a:t>
            </a:r>
            <a:endParaRPr kumimoji="0" lang="en-US" altLang="zh-CN" sz="24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Unicode MS" pitchFamily="34" charset="-122"/>
              <a:ea typeface="+mn-ea"/>
              <a:cs typeface="+mn-cs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tabLst/>
              <a:defRPr/>
            </a:pPr>
            <a:r>
              <a:rPr kumimoji="0" lang="zh-CN" altLang="en-US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Unicode MS" pitchFamily="34" charset="-122"/>
                <a:ea typeface="+mn-ea"/>
              </a:rPr>
              <a:t>线路、里程、油耗、行为</a:t>
            </a:r>
            <a:endParaRPr kumimoji="0" lang="en-US" altLang="zh-CN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Unicode MS" pitchFamily="34" charset="-122"/>
              <a:ea typeface="+mn-ea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行程实时切分与速度分析</a:t>
            </a:r>
            <a:endParaRPr kumimoji="0" lang="en-US" altLang="zh-CN" sz="24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Unicode MS" pitchFamily="34" charset="-122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数据质量分析与系统状态监控</a:t>
            </a:r>
            <a:endParaRPr kumimoji="0" lang="en-US" altLang="zh-CN" sz="24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Unicode MS" pitchFamily="34" charset="-122"/>
              <a:ea typeface="+mn-ea"/>
              <a:cs typeface="+mn-cs"/>
            </a:endParaRPr>
          </a:p>
        </p:txBody>
      </p:sp>
      <p:pic>
        <p:nvPicPr>
          <p:cNvPr id="6" name="图片 3"/>
          <p:cNvPicPr>
            <a:picLocks noChangeAspect="1"/>
          </p:cNvPicPr>
          <p:nvPr/>
        </p:nvPicPr>
        <p:blipFill>
          <a:blip r:embed="rId2" cstate="print"/>
          <a:srcRect l="407" t="10022" r="2419" b="7840"/>
          <a:stretch>
            <a:fillRect/>
          </a:stretch>
        </p:blipFill>
        <p:spPr bwMode="auto">
          <a:xfrm>
            <a:off x="5694363" y="1181100"/>
            <a:ext cx="3422650" cy="2665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图片 4"/>
          <p:cNvPicPr>
            <a:picLocks noChangeAspect="1"/>
          </p:cNvPicPr>
          <p:nvPr/>
        </p:nvPicPr>
        <p:blipFill>
          <a:blip r:embed="rId3" cstate="print"/>
          <a:srcRect l="1077" t="10022" r="2419" b="1299"/>
          <a:stretch>
            <a:fillRect/>
          </a:stretch>
        </p:blipFill>
        <p:spPr bwMode="auto">
          <a:xfrm>
            <a:off x="53975" y="4144963"/>
            <a:ext cx="2741613" cy="2322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图片 5"/>
          <p:cNvPicPr>
            <a:picLocks noChangeAspect="1"/>
          </p:cNvPicPr>
          <p:nvPr/>
        </p:nvPicPr>
        <p:blipFill>
          <a:blip r:embed="rId4" cstate="print"/>
          <a:srcRect l="1077" t="10022" r="3088" b="7840"/>
          <a:stretch>
            <a:fillRect/>
          </a:stretch>
        </p:blipFill>
        <p:spPr bwMode="auto">
          <a:xfrm>
            <a:off x="2971800" y="4144963"/>
            <a:ext cx="2986088" cy="2360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图片 6"/>
          <p:cNvPicPr>
            <a:picLocks noChangeAspect="1"/>
          </p:cNvPicPr>
          <p:nvPr/>
        </p:nvPicPr>
        <p:blipFill>
          <a:blip r:embed="rId5" cstate="print"/>
          <a:srcRect l="1077" t="10020" r="1077" b="22379"/>
          <a:stretch>
            <a:fillRect/>
          </a:stretch>
        </p:blipFill>
        <p:spPr bwMode="auto">
          <a:xfrm>
            <a:off x="6130925" y="4144963"/>
            <a:ext cx="2986088" cy="1901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标题 1"/>
          <p:cNvSpPr txBox="1">
            <a:spLocks/>
          </p:cNvSpPr>
          <p:nvPr/>
        </p:nvSpPr>
        <p:spPr bwMode="auto">
          <a:xfrm>
            <a:off x="438120" y="71414"/>
            <a:ext cx="8358246" cy="7969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 Unicode MS" pitchFamily="34" charset="-122"/>
                <a:ea typeface="黑体" pitchFamily="49" charset="-122"/>
                <a:cs typeface="+mj-cs"/>
              </a:rPr>
              <a:t>如二：实时流式大数据处理平台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26</a:t>
            </a:fld>
            <a:endParaRPr lang="zh-CN" altLang="en-US" dirty="0"/>
          </a:p>
        </p:txBody>
      </p:sp>
      <p:sp>
        <p:nvSpPr>
          <p:cNvPr id="10" name="标题 1"/>
          <p:cNvSpPr txBox="1">
            <a:spLocks/>
          </p:cNvSpPr>
          <p:nvPr/>
        </p:nvSpPr>
        <p:spPr bwMode="auto">
          <a:xfrm>
            <a:off x="438120" y="71414"/>
            <a:ext cx="8358246" cy="7969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eaLnBrk="0" hangingPunct="0">
              <a:defRPr/>
            </a:pPr>
            <a:r>
              <a:rPr kumimoji="0" lang="zh-CN" altLang="en-US" sz="4000" b="1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 Unicode MS" pitchFamily="34" charset="-122"/>
                <a:ea typeface="黑体" pitchFamily="49" charset="-122"/>
                <a:cs typeface="+mj-cs"/>
              </a:rPr>
              <a:t>如三：</a:t>
            </a:r>
            <a:r>
              <a:rPr lang="en-US" altLang="zh-CN" sz="4000" b="1" kern="0" dirty="0" err="1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  <a:cs typeface="+mj-cs"/>
              </a:rPr>
              <a:t>TGraph</a:t>
            </a:r>
            <a:r>
              <a:rPr lang="zh-CN" altLang="en-US" sz="4000" b="1" kern="0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  <a:cs typeface="+mj-cs"/>
              </a:rPr>
              <a:t>时态图数据管理系统</a:t>
            </a:r>
          </a:p>
        </p:txBody>
      </p:sp>
      <p:pic>
        <p:nvPicPr>
          <p:cNvPr id="12" name="图片 14" descr="TGraph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844" y="857232"/>
            <a:ext cx="8678740" cy="55007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矩形 4"/>
          <p:cNvSpPr/>
          <p:nvPr/>
        </p:nvSpPr>
        <p:spPr>
          <a:xfrm>
            <a:off x="0" y="6429396"/>
            <a:ext cx="9144000" cy="461665"/>
          </a:xfrm>
          <a:prstGeom prst="rect">
            <a:avLst/>
          </a:prstGeom>
          <a:ln>
            <a:solidFill>
              <a:srgbClr val="000099"/>
            </a:solidFill>
          </a:ln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</a:pPr>
            <a:r>
              <a:rPr lang="en-US" altLang="zh-CN" sz="1200" dirty="0" err="1" smtClean="0">
                <a:solidFill>
                  <a:schemeClr val="tx2"/>
                </a:solidFill>
              </a:rPr>
              <a:t>Haixing</a:t>
            </a:r>
            <a:r>
              <a:rPr lang="en-US" altLang="zh-CN" sz="1200" dirty="0" smtClean="0">
                <a:solidFill>
                  <a:schemeClr val="tx2"/>
                </a:solidFill>
              </a:rPr>
              <a:t> Huang, </a:t>
            </a:r>
            <a:r>
              <a:rPr lang="en-US" altLang="zh-CN" sz="1200" dirty="0" err="1" smtClean="0">
                <a:solidFill>
                  <a:schemeClr val="tx2"/>
                </a:solidFill>
              </a:rPr>
              <a:t>Jinghe</a:t>
            </a:r>
            <a:r>
              <a:rPr lang="en-US" altLang="zh-CN" sz="1200" dirty="0" smtClean="0">
                <a:solidFill>
                  <a:schemeClr val="tx2"/>
                </a:solidFill>
              </a:rPr>
              <a:t> Song, </a:t>
            </a:r>
            <a:r>
              <a:rPr lang="en-US" altLang="zh-CN" sz="1200" dirty="0" err="1" smtClean="0">
                <a:solidFill>
                  <a:schemeClr val="tx2"/>
                </a:solidFill>
              </a:rPr>
              <a:t>Xuelian</a:t>
            </a:r>
            <a:r>
              <a:rPr lang="en-US" altLang="zh-CN" sz="1200" dirty="0" smtClean="0">
                <a:solidFill>
                  <a:schemeClr val="tx2"/>
                </a:solidFill>
              </a:rPr>
              <a:t> Lin, </a:t>
            </a:r>
            <a:r>
              <a:rPr lang="en-US" altLang="zh-CN" sz="1200" dirty="0" err="1" smtClean="0">
                <a:solidFill>
                  <a:schemeClr val="tx2"/>
                </a:solidFill>
              </a:rPr>
              <a:t>Shuai</a:t>
            </a:r>
            <a:r>
              <a:rPr lang="en-US" altLang="zh-CN" sz="1200" dirty="0" smtClean="0">
                <a:solidFill>
                  <a:schemeClr val="tx2"/>
                </a:solidFill>
              </a:rPr>
              <a:t> Ma, </a:t>
            </a:r>
            <a:r>
              <a:rPr lang="en-US" altLang="zh-CN" sz="1200" dirty="0" err="1" smtClean="0">
                <a:solidFill>
                  <a:schemeClr val="tx2"/>
                </a:solidFill>
              </a:rPr>
              <a:t>Jinpeng</a:t>
            </a:r>
            <a:r>
              <a:rPr lang="en-US" altLang="zh-CN" sz="1200" dirty="0" smtClean="0">
                <a:solidFill>
                  <a:schemeClr val="tx2"/>
                </a:solidFill>
              </a:rPr>
              <a:t> </a:t>
            </a:r>
            <a:r>
              <a:rPr lang="en-US" altLang="zh-CN" sz="1200" dirty="0" err="1" smtClean="0">
                <a:solidFill>
                  <a:schemeClr val="tx2"/>
                </a:solidFill>
              </a:rPr>
              <a:t>Huai</a:t>
            </a:r>
            <a:r>
              <a:rPr lang="en-US" altLang="zh-CN" sz="1200" dirty="0" smtClean="0">
                <a:solidFill>
                  <a:schemeClr val="tx2"/>
                </a:solidFill>
              </a:rPr>
              <a:t>, </a:t>
            </a:r>
            <a:r>
              <a:rPr lang="en-US" altLang="zh-CN" sz="1200" dirty="0" err="1" smtClean="0">
                <a:solidFill>
                  <a:schemeClr val="tx2"/>
                </a:solidFill>
              </a:rPr>
              <a:t>TGraph</a:t>
            </a:r>
            <a:r>
              <a:rPr lang="en-US" altLang="zh-CN" sz="1200" dirty="0" smtClean="0">
                <a:solidFill>
                  <a:schemeClr val="tx2"/>
                </a:solidFill>
              </a:rPr>
              <a:t>: A Temporal Graph Data Management System (demo</a:t>
            </a:r>
            <a:r>
              <a:rPr lang="en-US" altLang="zh-CN" sz="1200" b="1" dirty="0" smtClean="0">
                <a:solidFill>
                  <a:schemeClr val="tx2"/>
                </a:solidFill>
                <a:ea typeface="黑体" pitchFamily="49" charset="-122"/>
              </a:rPr>
              <a:t>), </a:t>
            </a:r>
            <a:r>
              <a:rPr lang="en-US" altLang="zh-CN" sz="1200" b="1" dirty="0" smtClean="0">
                <a:solidFill>
                  <a:srgbClr val="C00000"/>
                </a:solidFill>
                <a:ea typeface="黑体" pitchFamily="49" charset="-122"/>
              </a:rPr>
              <a:t>CIKM 2016.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zh-CN" altLang="en-US" sz="4000" b="1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如四：</a:t>
            </a:r>
            <a:r>
              <a:rPr lang="zh-CN" altLang="en-US" sz="40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人类行为预测</a:t>
            </a:r>
            <a:endParaRPr lang="zh-CN" altLang="en-US" sz="4000" b="1" dirty="0">
              <a:solidFill>
                <a:srgbClr val="C00000"/>
              </a:solidFill>
              <a:latin typeface="Arial Unicode MS" pitchFamily="34" charset="-122"/>
              <a:ea typeface="黑体" pitchFamily="49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1406" y="1071546"/>
            <a:ext cx="7072362" cy="1714512"/>
          </a:xfrm>
        </p:spPr>
        <p:txBody>
          <a:bodyPr/>
          <a:lstStyle/>
          <a:p>
            <a:pPr marL="0" indent="0"/>
            <a:r>
              <a:rPr lang="en-US" altLang="zh-CN" sz="2000" dirty="0" smtClean="0">
                <a:latin typeface="+mj-lt"/>
                <a:cs typeface="Arial Unicode MS" pitchFamily="34" charset="-122"/>
              </a:rPr>
              <a:t>Prediction is now a developing science</a:t>
            </a:r>
          </a:p>
          <a:p>
            <a:pPr marL="0" indent="0" algn="just"/>
            <a:r>
              <a:rPr lang="en-US" altLang="zh-CN" sz="2000" dirty="0" smtClean="0">
                <a:latin typeface="+mj-lt"/>
                <a:cs typeface="Arial Unicode MS" pitchFamily="34" charset="-122"/>
              </a:rPr>
              <a:t>Success seems to be achieved most consistently when questions are tackled in multidisciplinary efforts that join human understanding of context with algorithmic capacity to handle terabytes of data </a:t>
            </a:r>
            <a:r>
              <a:rPr lang="en-US" altLang="zh-CN" sz="1800" dirty="0" smtClean="0">
                <a:latin typeface="+mj-lt"/>
                <a:cs typeface="Arial Unicode MS" pitchFamily="34" charset="-122"/>
              </a:rPr>
              <a:t>- </a:t>
            </a:r>
            <a:r>
              <a:rPr lang="en-US" altLang="zh-CN" sz="1400" dirty="0" smtClean="0">
                <a:solidFill>
                  <a:srgbClr val="FF0000"/>
                </a:solidFill>
                <a:latin typeface="+mj-lt"/>
              </a:rPr>
              <a:t>Special Issue: Prediction, Science, Feb. 3, 2017</a:t>
            </a:r>
            <a:r>
              <a:rPr lang="en-US" altLang="zh-CN" sz="1400" dirty="0" smtClean="0">
                <a:latin typeface="+mj-lt"/>
              </a:rPr>
              <a:t>.</a:t>
            </a:r>
            <a:endParaRPr lang="zh-CN" altLang="en-US" sz="1800" dirty="0">
              <a:latin typeface="+mj-lt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27</a:t>
            </a:fld>
            <a:endParaRPr lang="zh-CN" altLang="en-US" dirty="0"/>
          </a:p>
        </p:txBody>
      </p:sp>
      <p:pic>
        <p:nvPicPr>
          <p:cNvPr id="5" name="图片 5" descr="Donald-J.-Trump-and-Hillary-Clinton-Debate-Video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33408" y="3071823"/>
            <a:ext cx="3295650" cy="1785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内容占位符 2"/>
          <p:cNvSpPr txBox="1">
            <a:spLocks/>
          </p:cNvSpPr>
          <p:nvPr/>
        </p:nvSpPr>
        <p:spPr bwMode="auto">
          <a:xfrm>
            <a:off x="4314855" y="3143261"/>
            <a:ext cx="4543425" cy="1785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20000"/>
              </a:spcBef>
              <a:defRPr/>
            </a:pPr>
            <a:r>
              <a:rPr lang="en-US" altLang="zh-CN" sz="2400" b="1" kern="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2016</a:t>
            </a:r>
            <a:r>
              <a:rPr lang="zh-CN" altLang="en-US" sz="2400" b="1" kern="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年美国大选预测失败原因？</a:t>
            </a:r>
            <a:endParaRPr lang="en-US" altLang="zh-CN" sz="2400" b="1" kern="0" dirty="0">
              <a:solidFill>
                <a:srgbClr val="FF0000"/>
              </a:solidFill>
              <a:latin typeface="黑体" pitchFamily="49" charset="-122"/>
              <a:ea typeface="黑体" pitchFamily="49" charset="-122"/>
            </a:endParaRPr>
          </a:p>
          <a:p>
            <a:pPr marL="285750" indent="-285750">
              <a:spcBef>
                <a:spcPct val="20000"/>
              </a:spcBef>
              <a:buFontTx/>
              <a:buChar char="–"/>
              <a:defRPr/>
            </a:pPr>
            <a:r>
              <a:rPr lang="en-US" altLang="zh-CN" sz="2200" kern="0" dirty="0">
                <a:latin typeface="黑体" pitchFamily="49" charset="-122"/>
                <a:ea typeface="黑体" pitchFamily="49" charset="-122"/>
              </a:rPr>
              <a:t>Twitter</a:t>
            </a:r>
            <a:r>
              <a:rPr lang="zh-CN" altLang="en-US" sz="2200" kern="0" dirty="0">
                <a:latin typeface="黑体" pitchFamily="49" charset="-122"/>
                <a:ea typeface="黑体" pitchFamily="49" charset="-122"/>
              </a:rPr>
              <a:t>机器人、雇佣军</a:t>
            </a:r>
            <a:endParaRPr lang="en-US" altLang="zh-CN" sz="2200" kern="0" dirty="0">
              <a:latin typeface="黑体" pitchFamily="49" charset="-122"/>
              <a:ea typeface="黑体" pitchFamily="49" charset="-122"/>
            </a:endParaRPr>
          </a:p>
          <a:p>
            <a:pPr marL="285750" indent="-285750">
              <a:spcBef>
                <a:spcPct val="20000"/>
              </a:spcBef>
              <a:buFontTx/>
              <a:buChar char="–"/>
              <a:defRPr/>
            </a:pPr>
            <a:r>
              <a:rPr lang="en-US" altLang="zh-CN" sz="2200" kern="0" dirty="0">
                <a:solidFill>
                  <a:srgbClr val="0E06B2"/>
                </a:solidFill>
                <a:latin typeface="黑体" pitchFamily="49" charset="-122"/>
                <a:ea typeface="黑体" pitchFamily="49" charset="-122"/>
              </a:rPr>
              <a:t>Shy Trump voter</a:t>
            </a:r>
            <a:r>
              <a:rPr lang="zh-CN" altLang="en-US" sz="2200" kern="0" dirty="0">
                <a:solidFill>
                  <a:srgbClr val="0E06B2"/>
                </a:solidFill>
                <a:latin typeface="黑体" pitchFamily="49" charset="-122"/>
                <a:ea typeface="黑体" pitchFamily="49" charset="-122"/>
              </a:rPr>
              <a:t>理论</a:t>
            </a:r>
            <a:r>
              <a:rPr lang="en-US" altLang="zh-CN" sz="2200" kern="0" dirty="0">
                <a:latin typeface="黑体" pitchFamily="49" charset="-122"/>
                <a:ea typeface="黑体" pitchFamily="49" charset="-122"/>
              </a:rPr>
              <a:t>: </a:t>
            </a:r>
            <a:r>
              <a:rPr lang="zh-CN" altLang="en-US" sz="2200" kern="0" dirty="0">
                <a:latin typeface="黑体" pitchFamily="49" charset="-122"/>
                <a:ea typeface="黑体" pitchFamily="49" charset="-122"/>
              </a:rPr>
              <a:t>支持者趋向于保持沉默</a:t>
            </a:r>
            <a:endParaRPr lang="en-US" altLang="zh-CN" sz="2200" kern="0" dirty="0"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7" name="图片 7" descr="F1.large.jp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215063" y="4786336"/>
            <a:ext cx="2714625" cy="1920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内容占位符 2"/>
          <p:cNvSpPr txBox="1">
            <a:spLocks/>
          </p:cNvSpPr>
          <p:nvPr/>
        </p:nvSpPr>
        <p:spPr bwMode="auto">
          <a:xfrm>
            <a:off x="142875" y="4984775"/>
            <a:ext cx="6286500" cy="16589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defRPr/>
            </a:pPr>
            <a:r>
              <a:rPr lang="zh-CN" altLang="en-US" sz="2400" b="1" kern="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人类行为预测是下一个前沿：</a:t>
            </a:r>
            <a:endParaRPr lang="en-US" altLang="zh-CN" sz="2400" b="1" kern="0" dirty="0">
              <a:solidFill>
                <a:srgbClr val="FF0000"/>
              </a:solidFill>
              <a:latin typeface="黑体" pitchFamily="49" charset="-122"/>
              <a:ea typeface="黑体" pitchFamily="49" charset="-122"/>
            </a:endParaRPr>
          </a:p>
          <a:p>
            <a:pPr marL="285750" indent="-285750">
              <a:spcBef>
                <a:spcPct val="20000"/>
              </a:spcBef>
              <a:buFontTx/>
              <a:buChar char="–"/>
              <a:defRPr/>
            </a:pPr>
            <a:r>
              <a:rPr lang="zh-CN" altLang="en-US" sz="2200" kern="0" dirty="0">
                <a:latin typeface="黑体" pitchFamily="49" charset="-122"/>
                <a:ea typeface="黑体" pitchFamily="49" charset="-122"/>
              </a:rPr>
              <a:t>更多的数据≠更好的预测：噪音的存在</a:t>
            </a:r>
            <a:endParaRPr lang="en-US" altLang="zh-CN" sz="2200" kern="0" dirty="0">
              <a:latin typeface="黑体" pitchFamily="49" charset="-122"/>
              <a:ea typeface="黑体" pitchFamily="49" charset="-122"/>
            </a:endParaRPr>
          </a:p>
          <a:p>
            <a:pPr marL="285750" indent="-285750">
              <a:spcBef>
                <a:spcPct val="20000"/>
              </a:spcBef>
              <a:buFontTx/>
              <a:buChar char="–"/>
              <a:defRPr/>
            </a:pPr>
            <a:r>
              <a:rPr lang="zh-CN" altLang="en-US" sz="2200" kern="0" dirty="0">
                <a:latin typeface="黑体" pitchFamily="49" charset="-122"/>
                <a:ea typeface="黑体" pitchFamily="49" charset="-122"/>
              </a:rPr>
              <a:t>罕见事件、行为动态变化</a:t>
            </a:r>
            <a:endParaRPr lang="en-US" altLang="zh-CN" sz="2200" kern="0" dirty="0">
              <a:latin typeface="黑体" pitchFamily="49" charset="-122"/>
              <a:ea typeface="黑体" pitchFamily="49" charset="-122"/>
            </a:endParaRPr>
          </a:p>
          <a:p>
            <a:pPr marL="285750" indent="-285750">
              <a:spcBef>
                <a:spcPct val="20000"/>
              </a:spcBef>
              <a:buFontTx/>
              <a:buChar char="–"/>
              <a:defRPr/>
            </a:pPr>
            <a:r>
              <a:rPr lang="en-US" altLang="zh-CN" sz="2200" kern="0" dirty="0" err="1">
                <a:latin typeface="黑体" pitchFamily="49" charset="-122"/>
                <a:ea typeface="黑体" pitchFamily="49" charset="-122"/>
              </a:rPr>
              <a:t>IoT</a:t>
            </a:r>
            <a:r>
              <a:rPr lang="zh-CN" altLang="en-US" sz="2200" kern="0" dirty="0">
                <a:latin typeface="黑体" pitchFamily="49" charset="-122"/>
                <a:ea typeface="黑体" pitchFamily="49" charset="-122"/>
              </a:rPr>
              <a:t>的涌现导致多种异构数据</a:t>
            </a:r>
            <a:r>
              <a:rPr lang="zh-CN" altLang="en-US" sz="2200" kern="0" dirty="0" smtClean="0">
                <a:latin typeface="黑体" pitchFamily="49" charset="-122"/>
                <a:ea typeface="黑体" pitchFamily="49" charset="-122"/>
              </a:rPr>
              <a:t>爆炸</a:t>
            </a:r>
            <a:endParaRPr lang="en-US" altLang="zh-CN" sz="2400" kern="0" dirty="0">
              <a:latin typeface="黑体" pitchFamily="49" charset="-122"/>
              <a:ea typeface="黑体" pitchFamily="49" charset="-122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  <a:defRPr/>
            </a:pPr>
            <a:endParaRPr lang="zh-CN" altLang="en-US" sz="2400" kern="0" dirty="0"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10" name="内容占位符 3" descr="F1.medium.gif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215206" y="928670"/>
            <a:ext cx="1795475" cy="20717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如四：基于微博数据的群体行为预测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28</a:t>
            </a:fld>
            <a:endParaRPr lang="zh-CN" altLang="en-US" dirty="0"/>
          </a:p>
        </p:txBody>
      </p:sp>
      <p:sp>
        <p:nvSpPr>
          <p:cNvPr id="5" name="矩形 4"/>
          <p:cNvSpPr/>
          <p:nvPr/>
        </p:nvSpPr>
        <p:spPr bwMode="auto">
          <a:xfrm>
            <a:off x="285720" y="1071546"/>
            <a:ext cx="8625580" cy="3225540"/>
          </a:xfrm>
          <a:prstGeom prst="rect">
            <a:avLst/>
          </a:prstGeom>
          <a:solidFill>
            <a:srgbClr val="FFCC9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1600" smtClean="0">
              <a:solidFill>
                <a:srgbClr val="000000"/>
              </a:solidFill>
            </a:endParaRPr>
          </a:p>
        </p:txBody>
      </p:sp>
      <p:sp>
        <p:nvSpPr>
          <p:cNvPr id="6" name="内容占位符 2"/>
          <p:cNvSpPr txBox="1">
            <a:spLocks/>
          </p:cNvSpPr>
          <p:nvPr/>
        </p:nvSpPr>
        <p:spPr bwMode="auto">
          <a:xfrm>
            <a:off x="375576" y="4591704"/>
            <a:ext cx="8482704" cy="1623378"/>
          </a:xfrm>
          <a:prstGeom prst="rect">
            <a:avLst/>
          </a:prstGeom>
          <a:ln w="38100" cap="flat" cmpd="sng" algn="ctr">
            <a:solidFill>
              <a:schemeClr val="accent6"/>
            </a:solidFill>
            <a:prstDash val="solid"/>
            <a:miter lim="800000"/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目标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：</a:t>
            </a:r>
            <a:r>
              <a:rPr kumimoji="0" lang="zh-CN" altLang="zh-CN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本文以爬取的微博数据为基础，对微博用户进行特征提取，利用提取的用户特征进行聚类，得到</a:t>
            </a:r>
            <a:r>
              <a:rPr kumimoji="0" lang="zh-CN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统计特征差别明显的不同</a:t>
            </a:r>
            <a:r>
              <a:rPr kumimoji="0" lang="zh-CN" altLang="zh-CN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用户群体，</a:t>
            </a:r>
            <a:r>
              <a:rPr kumimoji="0" lang="zh-CN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针</a:t>
            </a:r>
            <a:r>
              <a:rPr kumimoji="0" lang="zh-CN" altLang="zh-CN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对不同群体</a:t>
            </a:r>
            <a:r>
              <a:rPr kumimoji="0" lang="zh-CN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，</a:t>
            </a:r>
            <a:r>
              <a:rPr kumimoji="0" lang="zh-CN" altLang="zh-CN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分析用户行为的影响因素，探究微博用户行为机理。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主要衡量指标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：行为建模准确度</a:t>
            </a:r>
          </a:p>
        </p:txBody>
      </p:sp>
      <p:sp>
        <p:nvSpPr>
          <p:cNvPr id="7" name="右箭头 6"/>
          <p:cNvSpPr/>
          <p:nvPr/>
        </p:nvSpPr>
        <p:spPr bwMode="auto">
          <a:xfrm>
            <a:off x="2943564" y="1707025"/>
            <a:ext cx="1321509" cy="426668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1600" smtClean="0">
              <a:solidFill>
                <a:srgbClr val="00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986102" y="1471010"/>
            <a:ext cx="12938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solidFill>
                  <a:srgbClr val="000000"/>
                </a:solidFill>
              </a:rPr>
              <a:t>用户爬取</a:t>
            </a:r>
            <a:endParaRPr lang="zh-CN" altLang="en-US" sz="1600" b="1" dirty="0">
              <a:solidFill>
                <a:srgbClr val="000000"/>
              </a:solidFill>
            </a:endParaRPr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7348" y="1462425"/>
            <a:ext cx="1613592" cy="862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2" descr="C:\Users\zhujh\Desktop\图片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670" y="1332421"/>
            <a:ext cx="2140698" cy="138429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http://upload.cheaa.com/2014/0609/1402274629915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48164" y="1527503"/>
            <a:ext cx="1058679" cy="640001"/>
          </a:xfrm>
          <a:prstGeom prst="rect">
            <a:avLst/>
          </a:prstGeom>
          <a:ln>
            <a:noFill/>
          </a:ln>
          <a:effectLst>
            <a:glow rad="63500">
              <a:schemeClr val="accent2">
                <a:satMod val="175000"/>
                <a:alpha val="40000"/>
              </a:schemeClr>
            </a:glow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右箭头 11"/>
          <p:cNvSpPr/>
          <p:nvPr/>
        </p:nvSpPr>
        <p:spPr bwMode="auto">
          <a:xfrm>
            <a:off x="6176846" y="1722941"/>
            <a:ext cx="1321509" cy="426668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1600" smtClean="0">
              <a:solidFill>
                <a:srgbClr val="00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176845" y="1428749"/>
            <a:ext cx="12938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rgbClr val="000000"/>
                </a:solidFill>
              </a:rPr>
              <a:t>特征提取</a:t>
            </a:r>
          </a:p>
        </p:txBody>
      </p:sp>
      <p:pic>
        <p:nvPicPr>
          <p:cNvPr id="14" name="Picture 3" descr="C:\Users\zhujh\Desktop\u=2626734325,2598965993&amp;fm=21&amp;gp=0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5990" y="1361852"/>
            <a:ext cx="1362290" cy="106701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右箭头 14"/>
          <p:cNvSpPr/>
          <p:nvPr/>
        </p:nvSpPr>
        <p:spPr bwMode="auto">
          <a:xfrm rot="5400000">
            <a:off x="8005199" y="2463968"/>
            <a:ext cx="578054" cy="416813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1600" smtClean="0">
              <a:solidFill>
                <a:srgbClr val="000000"/>
              </a:solidFill>
            </a:endParaRPr>
          </a:p>
        </p:txBody>
      </p:sp>
      <p:pic>
        <p:nvPicPr>
          <p:cNvPr id="16" name="Picture 5" descr="C:\Users\zhujh\Desktop\u=1309097832,1528875611&amp;fm=23&amp;gp=0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16" y="3000372"/>
            <a:ext cx="2019047" cy="116015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右箭头 16"/>
          <p:cNvSpPr/>
          <p:nvPr/>
        </p:nvSpPr>
        <p:spPr bwMode="auto">
          <a:xfrm rot="10800000">
            <a:off x="5572132" y="3288084"/>
            <a:ext cx="1321509" cy="426668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1600" smtClean="0">
              <a:solidFill>
                <a:srgbClr val="00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857884" y="2850254"/>
            <a:ext cx="12938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solidFill>
                  <a:srgbClr val="000000"/>
                </a:solidFill>
              </a:rPr>
              <a:t>建立模型</a:t>
            </a:r>
            <a:endParaRPr lang="zh-CN" altLang="en-US" sz="1600" b="1" dirty="0">
              <a:solidFill>
                <a:srgbClr val="000000"/>
              </a:solidFill>
            </a:endParaRPr>
          </a:p>
        </p:txBody>
      </p:sp>
      <p:sp>
        <p:nvSpPr>
          <p:cNvPr id="19" name="圆角矩形 18"/>
          <p:cNvSpPr/>
          <p:nvPr/>
        </p:nvSpPr>
        <p:spPr bwMode="auto">
          <a:xfrm>
            <a:off x="4000496" y="2998288"/>
            <a:ext cx="1559635" cy="938758"/>
          </a:xfrm>
          <a:prstGeom prst="roundRect">
            <a:avLst/>
          </a:prstGeom>
          <a:solidFill>
            <a:srgbClr val="CCFFFF"/>
          </a:solidFill>
          <a:ln w="9525" cap="flat" cmpd="sng" algn="ctr">
            <a:solidFill>
              <a:srgbClr val="33CCC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1600" smtClean="0">
              <a:solidFill>
                <a:srgbClr val="0000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096508" y="3036191"/>
            <a:ext cx="13651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solidFill>
                  <a:srgbClr val="000000"/>
                </a:solidFill>
              </a:rPr>
              <a:t>用户转发、发布、回复行为模型</a:t>
            </a:r>
            <a:endParaRPr lang="zh-CN" altLang="en-US" sz="1600" b="1" dirty="0">
              <a:solidFill>
                <a:srgbClr val="000000"/>
              </a:solidFill>
            </a:endParaRPr>
          </a:p>
        </p:txBody>
      </p:sp>
      <p:sp>
        <p:nvSpPr>
          <p:cNvPr id="21" name="右箭头 20"/>
          <p:cNvSpPr/>
          <p:nvPr/>
        </p:nvSpPr>
        <p:spPr bwMode="auto">
          <a:xfrm rot="10800000">
            <a:off x="2880120" y="3295773"/>
            <a:ext cx="1075708" cy="426668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1600" smtClean="0">
              <a:solidFill>
                <a:srgbClr val="0000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786014" y="2940015"/>
            <a:ext cx="15857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solidFill>
                  <a:srgbClr val="000000"/>
                </a:solidFill>
              </a:rPr>
              <a:t>模型验证</a:t>
            </a:r>
            <a:endParaRPr lang="zh-CN" altLang="en-US" sz="1600" b="1" dirty="0">
              <a:solidFill>
                <a:srgbClr val="000000"/>
              </a:solidFill>
            </a:endParaRPr>
          </a:p>
        </p:txBody>
      </p:sp>
      <p:sp>
        <p:nvSpPr>
          <p:cNvPr id="23" name="圆角矩形 22"/>
          <p:cNvSpPr/>
          <p:nvPr/>
        </p:nvSpPr>
        <p:spPr bwMode="auto">
          <a:xfrm>
            <a:off x="404669" y="3083131"/>
            <a:ext cx="1568441" cy="853913"/>
          </a:xfrm>
          <a:prstGeom prst="roundRect">
            <a:avLst/>
          </a:prstGeom>
          <a:solidFill>
            <a:srgbClr val="CCFFFF"/>
          </a:solidFill>
          <a:ln w="9525" cap="flat" cmpd="sng" algn="ctr">
            <a:solidFill>
              <a:srgbClr val="33CCC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1600" smtClean="0">
              <a:solidFill>
                <a:srgbClr val="00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85720" y="3221665"/>
            <a:ext cx="17457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 smtClean="0">
                <a:solidFill>
                  <a:srgbClr val="000000"/>
                </a:solidFill>
              </a:rPr>
              <a:t>创建虚拟用户、</a:t>
            </a:r>
            <a:endParaRPr lang="en-US" altLang="zh-CN" sz="1600" b="1" dirty="0" smtClean="0">
              <a:solidFill>
                <a:srgbClr val="000000"/>
              </a:solidFill>
            </a:endParaRPr>
          </a:p>
          <a:p>
            <a:pPr algn="ctr"/>
            <a:r>
              <a:rPr lang="zh-CN" altLang="en-US" sz="1600" b="1" dirty="0" smtClean="0">
                <a:solidFill>
                  <a:srgbClr val="000000"/>
                </a:solidFill>
              </a:rPr>
              <a:t>可视化展示</a:t>
            </a:r>
            <a:endParaRPr lang="zh-CN" altLang="en-US" sz="1600" b="1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homepage\talks\973年终会-2014\IBM-logo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020272" y="4077072"/>
            <a:ext cx="1885280" cy="942640"/>
          </a:xfrm>
          <a:prstGeom prst="rect">
            <a:avLst/>
          </a:prstGeom>
          <a:noFill/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sz="3600" b="1" dirty="0" smtClean="0">
                <a:solidFill>
                  <a:srgbClr val="C00000"/>
                </a:solidFill>
              </a:rPr>
              <a:t>Acknowledgements</a:t>
            </a:r>
            <a:endParaRPr kumimoji="1" lang="en-US" altLang="zh-CN" sz="3600" dirty="0" smtClean="0">
              <a:solidFill>
                <a:srgbClr val="C00000"/>
              </a:solidFill>
            </a:endParaRPr>
          </a:p>
        </p:txBody>
      </p:sp>
      <p:sp>
        <p:nvSpPr>
          <p:cNvPr id="6" name="内容占位符 2"/>
          <p:cNvSpPr txBox="1">
            <a:spLocks/>
          </p:cNvSpPr>
          <p:nvPr/>
        </p:nvSpPr>
        <p:spPr bwMode="auto">
          <a:xfrm>
            <a:off x="179512" y="908720"/>
            <a:ext cx="8964488" cy="58772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just"/>
            <a:r>
              <a:rPr kumimoji="1" lang="en-US" altLang="zh-CN" sz="2400" b="1" dirty="0" smtClean="0">
                <a:solidFill>
                  <a:srgbClr val="C00000"/>
                </a:solidFill>
              </a:rPr>
              <a:t>Collaborators: </a:t>
            </a:r>
          </a:p>
          <a:p>
            <a:pPr algn="just">
              <a:spcBef>
                <a:spcPts val="600"/>
              </a:spcBef>
            </a:pPr>
            <a:r>
              <a:rPr kumimoji="1" lang="en-US" altLang="zh-CN" dirty="0" err="1" smtClean="0"/>
              <a:t>Charu</a:t>
            </a:r>
            <a:r>
              <a:rPr kumimoji="1" lang="en-US" altLang="zh-CN" dirty="0" smtClean="0"/>
              <a:t> </a:t>
            </a:r>
            <a:r>
              <a:rPr kumimoji="1" lang="en-US" altLang="zh-CN" dirty="0" err="1" smtClean="0"/>
              <a:t>Aggarwal</a:t>
            </a:r>
            <a:r>
              <a:rPr kumimoji="1" lang="en-US" altLang="zh-CN" dirty="0" smtClean="0"/>
              <a:t>, </a:t>
            </a:r>
            <a:r>
              <a:rPr kumimoji="1" lang="en-US" altLang="zh-CN" dirty="0" err="1" smtClean="0"/>
              <a:t>Sourav</a:t>
            </a:r>
            <a:r>
              <a:rPr kumimoji="1" lang="en-US" altLang="zh-CN" dirty="0" smtClean="0"/>
              <a:t> S </a:t>
            </a:r>
            <a:r>
              <a:rPr kumimoji="1" lang="en-US" altLang="zh-CN" dirty="0" err="1" smtClean="0"/>
              <a:t>Bhowmick</a:t>
            </a:r>
            <a:r>
              <a:rPr kumimoji="1" lang="en-US" altLang="zh-CN" dirty="0" smtClean="0"/>
              <a:t>, Yang Cao, </a:t>
            </a:r>
            <a:r>
              <a:rPr kumimoji="1" lang="en-US" altLang="zh-CN" dirty="0" err="1" smtClean="0"/>
              <a:t>Gao</a:t>
            </a:r>
            <a:r>
              <a:rPr kumimoji="1" lang="en-US" altLang="zh-CN" dirty="0" smtClean="0"/>
              <a:t> Cong, Liang </a:t>
            </a:r>
            <a:r>
              <a:rPr kumimoji="1" lang="en-US" altLang="zh-CN" dirty="0" err="1" smtClean="0"/>
              <a:t>Duan</a:t>
            </a:r>
            <a:r>
              <a:rPr kumimoji="1" lang="en-US" altLang="zh-CN" dirty="0" smtClean="0"/>
              <a:t>, </a:t>
            </a:r>
            <a:r>
              <a:rPr kumimoji="1" lang="en-US" altLang="zh-CN" dirty="0" err="1" smtClean="0"/>
              <a:t>Wenfei</a:t>
            </a:r>
            <a:r>
              <a:rPr kumimoji="1" lang="en-US" altLang="zh-CN" dirty="0" smtClean="0"/>
              <a:t> Fan, </a:t>
            </a:r>
            <a:r>
              <a:rPr kumimoji="1" lang="en-US" altLang="zh-CN" dirty="0" err="1" smtClean="0"/>
              <a:t>Kaiyu</a:t>
            </a:r>
            <a:r>
              <a:rPr kumimoji="1" lang="en-US" altLang="zh-CN" dirty="0" smtClean="0"/>
              <a:t> </a:t>
            </a:r>
            <a:r>
              <a:rPr kumimoji="1" lang="en-US" altLang="zh-CN" dirty="0" err="1" smtClean="0"/>
              <a:t>Feng</a:t>
            </a:r>
            <a:r>
              <a:rPr kumimoji="1" lang="en-US" altLang="zh-CN" dirty="0" smtClean="0"/>
              <a:t>, </a:t>
            </a:r>
            <a:r>
              <a:rPr kumimoji="1" lang="en-US" altLang="zh-CN" dirty="0" err="1" smtClean="0"/>
              <a:t>Yansong</a:t>
            </a:r>
            <a:r>
              <a:rPr kumimoji="1" lang="en-US" altLang="zh-CN" dirty="0" smtClean="0"/>
              <a:t> </a:t>
            </a:r>
            <a:r>
              <a:rPr kumimoji="1" lang="en-US" altLang="zh-CN" dirty="0" err="1" smtClean="0"/>
              <a:t>Feng</a:t>
            </a:r>
            <a:r>
              <a:rPr kumimoji="1" lang="en-US" altLang="zh-CN" dirty="0" smtClean="0"/>
              <a:t>, </a:t>
            </a:r>
            <a:r>
              <a:rPr kumimoji="1" lang="en-US" altLang="zh-CN" dirty="0" err="1" smtClean="0"/>
              <a:t>Haixing</a:t>
            </a:r>
            <a:r>
              <a:rPr kumimoji="1" lang="en-US" altLang="zh-CN" dirty="0" smtClean="0"/>
              <a:t> Huang, </a:t>
            </a:r>
            <a:r>
              <a:rPr kumimoji="1" lang="en-US" altLang="zh-CN" dirty="0" err="1" smtClean="0"/>
              <a:t>Renjun</a:t>
            </a:r>
            <a:r>
              <a:rPr kumimoji="1" lang="en-US" altLang="zh-CN" dirty="0" smtClean="0"/>
              <a:t> </a:t>
            </a:r>
            <a:r>
              <a:rPr kumimoji="1" lang="en-US" altLang="zh-CN" dirty="0" err="1" smtClean="0"/>
              <a:t>Hu</a:t>
            </a:r>
            <a:r>
              <a:rPr kumimoji="1" lang="en-US" altLang="zh-CN" dirty="0" smtClean="0"/>
              <a:t>, </a:t>
            </a:r>
            <a:r>
              <a:rPr kumimoji="1" lang="en-US" altLang="zh-CN" dirty="0" err="1" smtClean="0"/>
              <a:t>Jinpeng</a:t>
            </a:r>
            <a:r>
              <a:rPr kumimoji="1" lang="en-US" altLang="zh-CN" dirty="0" smtClean="0"/>
              <a:t> </a:t>
            </a:r>
            <a:r>
              <a:rPr kumimoji="1" lang="en-US" altLang="zh-CN" dirty="0" err="1" smtClean="0"/>
              <a:t>Huai</a:t>
            </a:r>
            <a:r>
              <a:rPr lang="en-US" altLang="zh-CN" dirty="0" smtClean="0"/>
              <a:t>, </a:t>
            </a:r>
            <a:r>
              <a:rPr lang="en-US" altLang="zh-CN" dirty="0" err="1" smtClean="0"/>
              <a:t>Jia</a:t>
            </a:r>
            <a:r>
              <a:rPr lang="en-US" altLang="zh-CN" dirty="0" smtClean="0"/>
              <a:t> Li,  </a:t>
            </a:r>
            <a:r>
              <a:rPr lang="en-US" altLang="zh-CN" dirty="0" err="1" smtClean="0"/>
              <a:t>Jianxin</a:t>
            </a:r>
            <a:r>
              <a:rPr lang="en-US" altLang="zh-CN" dirty="0" smtClean="0"/>
              <a:t> Li, </a:t>
            </a:r>
            <a:r>
              <a:rPr lang="en-US" altLang="zh-CN" dirty="0" err="1" smtClean="0"/>
              <a:t>Xuelian</a:t>
            </a:r>
            <a:r>
              <a:rPr lang="en-US" altLang="zh-CN" dirty="0" smtClean="0"/>
              <a:t> Lin, </a:t>
            </a:r>
            <a:r>
              <a:rPr lang="en-US" altLang="zh-CN" dirty="0" err="1" smtClean="0"/>
              <a:t>Xudong</a:t>
            </a:r>
            <a:r>
              <a:rPr lang="en-US" altLang="zh-CN" dirty="0" smtClean="0"/>
              <a:t> Liu, </a:t>
            </a:r>
            <a:r>
              <a:rPr lang="en-US" altLang="zh-CN" dirty="0" err="1" smtClean="0"/>
              <a:t>Zhe</a:t>
            </a:r>
            <a:r>
              <a:rPr lang="en-US" altLang="zh-CN" dirty="0" smtClean="0"/>
              <a:t> Liu, </a:t>
            </a:r>
            <a:r>
              <a:rPr lang="en-US" altLang="zh-CN" dirty="0" err="1" smtClean="0"/>
              <a:t>Jinghe</a:t>
            </a:r>
            <a:r>
              <a:rPr lang="en-US" altLang="zh-CN" dirty="0" smtClean="0"/>
              <a:t> Song, Gang Wang, </a:t>
            </a:r>
            <a:r>
              <a:rPr kumimoji="1" lang="en-US" altLang="zh-CN" dirty="0" err="1" smtClean="0"/>
              <a:t>Haixun</a:t>
            </a:r>
            <a:r>
              <a:rPr kumimoji="1" lang="en-US" altLang="zh-CN" dirty="0" smtClean="0"/>
              <a:t> Wang,  </a:t>
            </a:r>
            <a:r>
              <a:rPr kumimoji="1" lang="en-US" altLang="zh-CN" dirty="0" err="1" smtClean="0"/>
              <a:t>Luoshu</a:t>
            </a:r>
            <a:r>
              <a:rPr kumimoji="1" lang="en-US" altLang="zh-CN" dirty="0" smtClean="0"/>
              <a:t> Wang, </a:t>
            </a:r>
            <a:r>
              <a:rPr kumimoji="1" lang="en-US" altLang="zh-CN" dirty="0" err="1" smtClean="0"/>
              <a:t>Tianyu</a:t>
            </a:r>
            <a:r>
              <a:rPr kumimoji="1" lang="en-US" altLang="zh-CN" dirty="0" smtClean="0"/>
              <a:t> </a:t>
            </a:r>
            <a:r>
              <a:rPr kumimoji="1" lang="en-US" altLang="zh-CN" dirty="0" err="1" smtClean="0"/>
              <a:t>Wo</a:t>
            </a:r>
            <a:r>
              <a:rPr kumimoji="1" lang="en-US" altLang="zh-CN" dirty="0" smtClean="0"/>
              <a:t>…</a:t>
            </a:r>
          </a:p>
          <a:p>
            <a:pPr algn="just">
              <a:spcBef>
                <a:spcPts val="1200"/>
              </a:spcBef>
            </a:pPr>
            <a:r>
              <a:rPr kumimoji="1" lang="en-US" altLang="zh-CN" sz="2400" b="1" dirty="0" smtClean="0">
                <a:solidFill>
                  <a:srgbClr val="C00000"/>
                </a:solidFill>
              </a:rPr>
              <a:t>They are from:  </a:t>
            </a:r>
          </a:p>
          <a:p>
            <a:pPr algn="just">
              <a:spcBef>
                <a:spcPts val="600"/>
              </a:spcBef>
            </a:pPr>
            <a:endParaRPr kumimoji="1" lang="en-US" altLang="zh-CN" dirty="0" smtClean="0"/>
          </a:p>
          <a:p>
            <a:pPr algn="just">
              <a:spcBef>
                <a:spcPts val="600"/>
              </a:spcBef>
            </a:pPr>
            <a:endParaRPr lang="en-US" altLang="zh-CN" sz="2000" dirty="0" smtClean="0"/>
          </a:p>
          <a:p>
            <a:pPr algn="just">
              <a:spcBef>
                <a:spcPts val="600"/>
              </a:spcBef>
            </a:pPr>
            <a:endParaRPr kumimoji="1" lang="en-US" altLang="zh-CN" sz="2000" dirty="0" smtClean="0"/>
          </a:p>
          <a:p>
            <a:pPr algn="just">
              <a:spcBef>
                <a:spcPts val="600"/>
              </a:spcBef>
            </a:pPr>
            <a:endParaRPr kumimoji="1" lang="en-US" altLang="zh-CN" sz="2000" dirty="0" smtClean="0"/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Unicode MS" pitchFamily="34" charset="-122"/>
              <a:ea typeface="+mn-ea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29</a:t>
            </a:fld>
            <a:endParaRPr lang="zh-CN" altLang="en-US" dirty="0"/>
          </a:p>
        </p:txBody>
      </p:sp>
      <p:pic>
        <p:nvPicPr>
          <p:cNvPr id="7" name="图片 6" descr="beihang-logo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39552" y="3030701"/>
            <a:ext cx="3359376" cy="693866"/>
          </a:xfrm>
          <a:prstGeom prst="rect">
            <a:avLst/>
          </a:prstGeom>
        </p:spPr>
      </p:pic>
      <p:pic>
        <p:nvPicPr>
          <p:cNvPr id="8" name="图片 7" descr="google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275856" y="5821635"/>
            <a:ext cx="1876425" cy="703709"/>
          </a:xfrm>
          <a:prstGeom prst="rect">
            <a:avLst/>
          </a:prstGeom>
        </p:spPr>
      </p:pic>
      <p:pic>
        <p:nvPicPr>
          <p:cNvPr id="1027" name="Picture 3" descr="D:\homepage\talks\973年终会-2014\msra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23528" y="5496644"/>
            <a:ext cx="2219325" cy="1028700"/>
          </a:xfrm>
          <a:prstGeom prst="rect">
            <a:avLst/>
          </a:prstGeom>
          <a:noFill/>
        </p:spPr>
      </p:pic>
      <p:pic>
        <p:nvPicPr>
          <p:cNvPr id="1028" name="Picture 4" descr="D:\homepage\talks\973年终会-2014\th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67544" y="4077072"/>
            <a:ext cx="2736304" cy="966827"/>
          </a:xfrm>
          <a:prstGeom prst="rect">
            <a:avLst/>
          </a:prstGeom>
          <a:noFill/>
        </p:spPr>
      </p:pic>
      <p:pic>
        <p:nvPicPr>
          <p:cNvPr id="11" name="Picture 12" descr="http://cdn3.sbnation.com/imported_assets/1427057/12207655-large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779912" y="4005064"/>
            <a:ext cx="2928152" cy="1100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D:\homepage\talks\973年终会-2014\th (3).jp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499992" y="2996952"/>
            <a:ext cx="4392488" cy="761364"/>
          </a:xfrm>
          <a:prstGeom prst="rect">
            <a:avLst/>
          </a:prstGeom>
          <a:noFill/>
        </p:spPr>
      </p:pic>
      <p:pic>
        <p:nvPicPr>
          <p:cNvPr id="14" name="图片 13" descr="th.jp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012160" y="5393010"/>
            <a:ext cx="2857500" cy="12763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3</a:t>
            </a:fld>
            <a:endParaRPr lang="zh-CN" altLang="en-US" dirty="0"/>
          </a:p>
        </p:txBody>
      </p:sp>
      <p:sp>
        <p:nvSpPr>
          <p:cNvPr id="8" name="标题 1"/>
          <p:cNvSpPr>
            <a:spLocks noGrp="1"/>
          </p:cNvSpPr>
          <p:nvPr>
            <p:ph type="title" idx="4294967295"/>
          </p:nvPr>
        </p:nvSpPr>
        <p:spPr>
          <a:xfrm>
            <a:off x="241300" y="142852"/>
            <a:ext cx="8626475" cy="642937"/>
          </a:xfrm>
        </p:spPr>
        <p:txBody>
          <a:bodyPr/>
          <a:lstStyle/>
          <a:p>
            <a:pPr algn="l"/>
            <a:r>
              <a:rPr lang="zh-CN" altLang="en-US" sz="36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北京市大数据科学与脑机智能创新中心</a:t>
            </a:r>
          </a:p>
        </p:txBody>
      </p:sp>
      <p:sp>
        <p:nvSpPr>
          <p:cNvPr id="9" name="TextBox 3"/>
          <p:cNvSpPr txBox="1">
            <a:spLocks noChangeArrowheads="1"/>
          </p:cNvSpPr>
          <p:nvPr/>
        </p:nvSpPr>
        <p:spPr bwMode="auto">
          <a:xfrm>
            <a:off x="395288" y="4572008"/>
            <a:ext cx="8394700" cy="22344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lvl="1" indent="-342900">
              <a:spcBef>
                <a:spcPct val="20000"/>
              </a:spcBef>
              <a:buBlip>
                <a:blip r:embed="rId3"/>
              </a:buBlip>
            </a:pPr>
            <a:r>
              <a:rPr lang="en-US" altLang="zh-CN" sz="2400" dirty="0" smtClean="0">
                <a:latin typeface="黑体" pitchFamily="49" charset="-122"/>
                <a:ea typeface="黑体" pitchFamily="49" charset="-122"/>
              </a:rPr>
              <a:t>2015</a:t>
            </a:r>
            <a:r>
              <a:rPr lang="zh-CN" altLang="en-US" sz="2400" dirty="0" smtClean="0">
                <a:latin typeface="黑体" pitchFamily="49" charset="-122"/>
                <a:ea typeface="黑体" pitchFamily="49" charset="-122"/>
              </a:rPr>
              <a:t>年，北京市首批北京高校高精尖创新中心</a:t>
            </a:r>
            <a:endParaRPr lang="en-US" altLang="zh-CN" sz="2400" dirty="0" smtClean="0">
              <a:latin typeface="黑体" pitchFamily="49" charset="-122"/>
              <a:ea typeface="黑体" pitchFamily="49" charset="-122"/>
            </a:endParaRPr>
          </a:p>
          <a:p>
            <a:pPr marL="342900" lvl="1" indent="-342900">
              <a:spcBef>
                <a:spcPct val="20000"/>
              </a:spcBef>
              <a:buFont typeface="Wingdings" pitchFamily="2" charset="2"/>
              <a:buBlip>
                <a:blip r:embed="rId3"/>
              </a:buBlip>
            </a:pPr>
            <a:r>
              <a:rPr lang="zh-CN" altLang="en-US" sz="2400" dirty="0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引领</a:t>
            </a:r>
            <a:r>
              <a:rPr lang="zh-CN" altLang="en-US" sz="2400" dirty="0">
                <a:latin typeface="黑体" pitchFamily="49" charset="-122"/>
                <a:ea typeface="黑体" pitchFamily="49" charset="-122"/>
              </a:rPr>
              <a:t>未来数据科学与计算智能的研究与应用方向</a:t>
            </a:r>
            <a:endParaRPr lang="en-US" altLang="zh-CN" sz="2400" dirty="0">
              <a:latin typeface="黑体" pitchFamily="49" charset="-122"/>
              <a:ea typeface="黑体" pitchFamily="49" charset="-122"/>
            </a:endParaRPr>
          </a:p>
          <a:p>
            <a:pPr marL="342900" lvl="1" indent="-342900">
              <a:spcBef>
                <a:spcPct val="20000"/>
              </a:spcBef>
              <a:buFont typeface="Wingdings" pitchFamily="2" charset="2"/>
              <a:buBlip>
                <a:blip r:embed="rId3"/>
              </a:buBlip>
            </a:pPr>
            <a:r>
              <a:rPr lang="zh-CN" altLang="en-US" sz="24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加速</a:t>
            </a:r>
            <a:r>
              <a:rPr lang="zh-CN" altLang="en-US" sz="2400" dirty="0">
                <a:latin typeface="黑体" pitchFamily="49" charset="-122"/>
                <a:ea typeface="黑体" pitchFamily="49" charset="-122"/>
              </a:rPr>
              <a:t>计算科学、数据科学与脑科学的交叉研究</a:t>
            </a:r>
            <a:endParaRPr lang="en-US" altLang="zh-CN" sz="2400" dirty="0">
              <a:latin typeface="黑体" pitchFamily="49" charset="-122"/>
              <a:ea typeface="黑体" pitchFamily="49" charset="-122"/>
            </a:endParaRPr>
          </a:p>
          <a:p>
            <a:pPr marL="342900" lvl="1" indent="-342900">
              <a:spcBef>
                <a:spcPct val="20000"/>
              </a:spcBef>
              <a:buFont typeface="Wingdings" pitchFamily="2" charset="2"/>
              <a:buBlip>
                <a:blip r:embed="rId3"/>
              </a:buBlip>
            </a:pPr>
            <a:r>
              <a:rPr lang="zh-CN" altLang="en-US" sz="24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促进</a:t>
            </a:r>
            <a:r>
              <a:rPr lang="zh-CN" altLang="en-US" sz="2400" dirty="0">
                <a:latin typeface="黑体" pitchFamily="49" charset="-122"/>
                <a:ea typeface="黑体" pitchFamily="49" charset="-122"/>
              </a:rPr>
              <a:t>高效智能的下一代计算与数据分析技术创新</a:t>
            </a:r>
            <a:endParaRPr lang="en-US" altLang="zh-CN" sz="2400" dirty="0">
              <a:latin typeface="黑体" pitchFamily="49" charset="-122"/>
              <a:ea typeface="黑体" pitchFamily="49" charset="-122"/>
            </a:endParaRPr>
          </a:p>
          <a:p>
            <a:pPr marL="342900" lvl="1" indent="-342900">
              <a:spcBef>
                <a:spcPct val="20000"/>
              </a:spcBef>
              <a:buFont typeface="Wingdings" pitchFamily="2" charset="2"/>
              <a:buBlip>
                <a:blip r:embed="rId3"/>
              </a:buBlip>
            </a:pPr>
            <a:r>
              <a:rPr lang="zh-CN" altLang="en-US" sz="2400" dirty="0">
                <a:latin typeface="黑体" pitchFamily="49" charset="-122"/>
                <a:ea typeface="黑体" pitchFamily="49" charset="-122"/>
              </a:rPr>
              <a:t>通过以数据为中心的智能机器、系统及应用</a:t>
            </a:r>
            <a:r>
              <a:rPr lang="zh-CN" altLang="en-US" sz="24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改变未来</a:t>
            </a:r>
            <a:endParaRPr lang="zh-CN" altLang="en-US" sz="2400" dirty="0"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10" name="图片 2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55638" y="928670"/>
            <a:ext cx="7874000" cy="3600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2"/>
          <p:cNvSpPr txBox="1">
            <a:spLocks/>
          </p:cNvSpPr>
          <p:nvPr/>
        </p:nvSpPr>
        <p:spPr>
          <a:xfrm>
            <a:off x="251520" y="3933056"/>
            <a:ext cx="8501122" cy="2068852"/>
          </a:xfrm>
          <a:prstGeom prst="rect">
            <a:avLst/>
          </a:prstGeom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endParaRPr kumimoji="0" lang="en-US" altLang="zh-CN" sz="32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Unicode MS" pitchFamily="34" charset="-122"/>
              <a:ea typeface="+mn-ea"/>
              <a:cs typeface="+mn-cs"/>
            </a:endParaRPr>
          </a:p>
          <a:p>
            <a:pPr marL="342900" marR="0" lvl="0" indent="-34290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8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Thanks!</a:t>
            </a:r>
            <a:endParaRPr kumimoji="0" lang="zh-CN" altLang="en-US" sz="40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 Unicode MS" pitchFamily="34" charset="-122"/>
              <a:ea typeface="+mn-ea"/>
              <a:cs typeface="+mn-cs"/>
            </a:endParaRPr>
          </a:p>
        </p:txBody>
      </p:sp>
      <p:sp>
        <p:nvSpPr>
          <p:cNvPr id="3" name="内容占位符 2"/>
          <p:cNvSpPr txBox="1">
            <a:spLocks/>
          </p:cNvSpPr>
          <p:nvPr/>
        </p:nvSpPr>
        <p:spPr>
          <a:xfrm>
            <a:off x="1331640" y="1837414"/>
            <a:ext cx="5078938" cy="2520280"/>
          </a:xfrm>
          <a:prstGeom prst="rect">
            <a:avLst/>
          </a:prstGeom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主页</a:t>
            </a:r>
            <a:r>
              <a:rPr kumimoji="0" lang="en-US" altLang="zh-CN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: </a:t>
            </a:r>
            <a:r>
              <a:rPr kumimoji="0" lang="en-US" altLang="zh-CN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2"/>
              </a:rPr>
              <a:t>http://mashuai.buaa.edu.cn</a:t>
            </a:r>
            <a:endParaRPr kumimoji="0" lang="en-US" altLang="zh-CN" sz="20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邮件</a:t>
            </a:r>
            <a:r>
              <a:rPr kumimoji="0" lang="en-US" altLang="zh-CN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: </a:t>
            </a:r>
            <a:r>
              <a:rPr kumimoji="0" lang="en-US" altLang="zh-CN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3"/>
              </a:rPr>
              <a:t>mashuai@buaa.edu.cn</a:t>
            </a:r>
            <a:endParaRPr kumimoji="0" lang="en-US" altLang="zh-CN" sz="20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地址</a:t>
            </a:r>
            <a:r>
              <a:rPr kumimoji="0" lang="en-US" altLang="zh-CN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: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kern="0" dirty="0" smtClean="0">
                <a:latin typeface="+mn-lt"/>
                <a:ea typeface="+mn-ea"/>
              </a:rPr>
              <a:t>	    </a:t>
            </a:r>
            <a:r>
              <a:rPr lang="zh-CN" altLang="en-US" sz="2000" kern="0" dirty="0" smtClean="0">
                <a:latin typeface="+mn-lt"/>
                <a:ea typeface="+mn-ea"/>
              </a:rPr>
              <a:t>新主楼</a:t>
            </a:r>
            <a:r>
              <a:rPr kumimoji="0" lang="en-US" altLang="zh-CN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G1122, 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	    </a:t>
            </a:r>
            <a:r>
              <a:rPr kumimoji="0" lang="zh-CN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北京航空航天大学</a:t>
            </a:r>
            <a:endParaRPr kumimoji="0" lang="zh-CN" altLang="en-US" sz="20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4" name="Picture 2" descr="http://www.ccf.org.cn/resources/1190201776262/adl/12012-10-22-11_00_39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804248" y="1700808"/>
            <a:ext cx="1584176" cy="206933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4</a:t>
            </a:fld>
            <a:endParaRPr lang="zh-CN" alt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406" y="2571744"/>
            <a:ext cx="1857388" cy="172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标题 1"/>
          <p:cNvSpPr>
            <a:spLocks noGrp="1"/>
          </p:cNvSpPr>
          <p:nvPr>
            <p:ph type="title" idx="4294967295"/>
          </p:nvPr>
        </p:nvSpPr>
        <p:spPr>
          <a:xfrm>
            <a:off x="241300" y="214295"/>
            <a:ext cx="8626475" cy="642937"/>
          </a:xfrm>
        </p:spPr>
        <p:txBody>
          <a:bodyPr/>
          <a:lstStyle/>
          <a:p>
            <a:pPr algn="l"/>
            <a:r>
              <a:rPr lang="zh-CN" altLang="en-US" sz="36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研究方向与机构设置</a:t>
            </a:r>
          </a:p>
        </p:txBody>
      </p:sp>
      <p:sp>
        <p:nvSpPr>
          <p:cNvPr id="7" name="TextBox 3"/>
          <p:cNvSpPr txBox="1">
            <a:spLocks noChangeArrowheads="1"/>
          </p:cNvSpPr>
          <p:nvPr/>
        </p:nvSpPr>
        <p:spPr bwMode="auto">
          <a:xfrm>
            <a:off x="1142976" y="979511"/>
            <a:ext cx="3571900" cy="49182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Ins="0">
            <a:spAutoFit/>
          </a:bodyPr>
          <a:lstStyle/>
          <a:p>
            <a:pPr marL="342900" indent="-342900">
              <a:spcBef>
                <a:spcPct val="20000"/>
              </a:spcBef>
              <a:buFont typeface="Wingdings" pitchFamily="2" charset="2"/>
              <a:buBlip>
                <a:blip r:embed="rId3"/>
              </a:buBlip>
            </a:pPr>
            <a:r>
              <a:rPr lang="zh-CN" altLang="en-US" sz="16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瓶颈</a:t>
            </a:r>
            <a:r>
              <a:rPr lang="en-US" altLang="zh-CN" sz="16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1</a:t>
            </a:r>
            <a:r>
              <a:rPr lang="zh-CN" altLang="en-US" sz="16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：计算的有效性遇到障碍</a:t>
            </a:r>
            <a:endParaRPr lang="en-US" altLang="zh-CN" sz="1600" dirty="0">
              <a:solidFill>
                <a:srgbClr val="FF0000"/>
              </a:solidFill>
              <a:latin typeface="黑体" pitchFamily="49" charset="-122"/>
              <a:ea typeface="黑体" pitchFamily="49" charset="-122"/>
            </a:endParaRPr>
          </a:p>
          <a:p>
            <a:pPr marL="1085850" lvl="1" indent="-342900">
              <a:spcBef>
                <a:spcPct val="20000"/>
              </a:spcBef>
              <a:buFont typeface="Wingdings" pitchFamily="2" charset="2"/>
              <a:buBlip>
                <a:blip r:embed="rId3"/>
              </a:buBlip>
            </a:pPr>
            <a:r>
              <a:rPr lang="zh-CN" altLang="en-US" sz="1400" dirty="0">
                <a:latin typeface="黑体" pitchFamily="49" charset="-122"/>
                <a:ea typeface="黑体" pitchFamily="49" charset="-122"/>
              </a:rPr>
              <a:t>计算的有效性：</a:t>
            </a:r>
            <a:endParaRPr lang="en-US" altLang="zh-CN" sz="1400" dirty="0">
              <a:latin typeface="黑体" pitchFamily="49" charset="-122"/>
              <a:ea typeface="黑体" pitchFamily="49" charset="-122"/>
            </a:endParaRPr>
          </a:p>
          <a:p>
            <a:pPr marL="1085850" lvl="1" indent="-342900">
              <a:spcBef>
                <a:spcPct val="20000"/>
              </a:spcBef>
              <a:buFont typeface="Wingdings" pitchFamily="2" charset="2"/>
              <a:buBlip>
                <a:blip r:embed="rId3"/>
              </a:buBlip>
            </a:pPr>
            <a:r>
              <a:rPr lang="zh-CN" altLang="en-US" sz="1400" dirty="0">
                <a:latin typeface="黑体" pitchFamily="49" charset="-122"/>
                <a:ea typeface="黑体" pitchFamily="49" charset="-122"/>
              </a:rPr>
              <a:t>认识数据的内在特征，复杂网络、数学（统计）方法</a:t>
            </a:r>
            <a:endParaRPr lang="en-US" altLang="zh-CN" sz="1400" dirty="0">
              <a:latin typeface="黑体" pitchFamily="49" charset="-122"/>
              <a:ea typeface="黑体" pitchFamily="49" charset="-122"/>
            </a:endParaRPr>
          </a:p>
          <a:p>
            <a:pPr marL="342900" indent="-342900">
              <a:spcBef>
                <a:spcPct val="20000"/>
              </a:spcBef>
              <a:buFont typeface="Wingdings" pitchFamily="2" charset="2"/>
              <a:buBlip>
                <a:blip r:embed="rId3"/>
              </a:buBlip>
            </a:pPr>
            <a:endParaRPr lang="en-US" altLang="zh-CN" sz="1600" dirty="0">
              <a:latin typeface="黑体" pitchFamily="49" charset="-122"/>
              <a:ea typeface="黑体" pitchFamily="49" charset="-122"/>
            </a:endParaRPr>
          </a:p>
          <a:p>
            <a:pPr marL="342900" indent="-342900">
              <a:spcBef>
                <a:spcPct val="20000"/>
              </a:spcBef>
              <a:buFont typeface="Wingdings" pitchFamily="2" charset="2"/>
              <a:buBlip>
                <a:blip r:embed="rId3"/>
              </a:buBlip>
            </a:pPr>
            <a:r>
              <a:rPr lang="zh-CN" altLang="en-US" sz="16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瓶颈</a:t>
            </a:r>
            <a:r>
              <a:rPr lang="en-US" altLang="zh-CN" sz="16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2</a:t>
            </a:r>
            <a:r>
              <a:rPr lang="zh-CN" altLang="en-US" sz="16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：能耗成为突出问题</a:t>
            </a:r>
            <a:endParaRPr lang="en-US" altLang="zh-CN" sz="1600" dirty="0">
              <a:solidFill>
                <a:srgbClr val="FF0000"/>
              </a:solidFill>
              <a:latin typeface="黑体" pitchFamily="49" charset="-122"/>
              <a:ea typeface="黑体" pitchFamily="49" charset="-122"/>
            </a:endParaRPr>
          </a:p>
          <a:p>
            <a:pPr marL="1085850" lvl="1" indent="-342900">
              <a:spcBef>
                <a:spcPct val="20000"/>
              </a:spcBef>
              <a:buFont typeface="Wingdings" pitchFamily="2" charset="2"/>
              <a:buBlip>
                <a:blip r:embed="rId3"/>
              </a:buBlip>
            </a:pPr>
            <a:r>
              <a:rPr lang="zh-CN" altLang="en-US" sz="1400" dirty="0">
                <a:latin typeface="黑体" pitchFamily="49" charset="-122"/>
                <a:ea typeface="黑体" pitchFamily="49" charset="-122"/>
              </a:rPr>
              <a:t>随着规模增大，调度复杂，计算系统功耗问题日益突出</a:t>
            </a:r>
            <a:endParaRPr lang="en-US" altLang="zh-CN" sz="1400" dirty="0">
              <a:latin typeface="黑体" pitchFamily="49" charset="-122"/>
              <a:ea typeface="黑体" pitchFamily="49" charset="-122"/>
            </a:endParaRPr>
          </a:p>
          <a:p>
            <a:pPr marL="1085850" lvl="1" indent="-342900">
              <a:spcBef>
                <a:spcPct val="20000"/>
              </a:spcBef>
              <a:buFont typeface="Wingdings" pitchFamily="2" charset="2"/>
              <a:buBlip>
                <a:blip r:embed="rId3"/>
              </a:buBlip>
            </a:pPr>
            <a:r>
              <a:rPr lang="zh-CN" altLang="en-US" sz="1400" dirty="0">
                <a:latin typeface="黑体" pitchFamily="49" charset="-122"/>
                <a:ea typeface="黑体" pitchFamily="49" charset="-122"/>
              </a:rPr>
              <a:t>传统存算分离的结构，产生大量的数据搬移开销</a:t>
            </a:r>
            <a:endParaRPr lang="en-US" altLang="zh-CN" sz="1400" dirty="0">
              <a:latin typeface="黑体" pitchFamily="49" charset="-122"/>
              <a:ea typeface="黑体" pitchFamily="49" charset="-122"/>
            </a:endParaRPr>
          </a:p>
          <a:p>
            <a:pPr marL="1085850" lvl="1" indent="-342900">
              <a:spcBef>
                <a:spcPct val="20000"/>
              </a:spcBef>
              <a:buFont typeface="Wingdings" pitchFamily="2" charset="2"/>
              <a:buBlip>
                <a:blip r:embed="rId3"/>
              </a:buBlip>
            </a:pPr>
            <a:r>
              <a:rPr lang="zh-CN" altLang="en-US" sz="1400" dirty="0">
                <a:latin typeface="黑体" pitchFamily="49" charset="-122"/>
                <a:ea typeface="黑体" pitchFamily="49" charset="-122"/>
              </a:rPr>
              <a:t>传统的计算和存储器件“功耗”不友好</a:t>
            </a:r>
            <a:endParaRPr lang="en-US" altLang="zh-CN" sz="1400" dirty="0">
              <a:latin typeface="黑体" pitchFamily="49" charset="-122"/>
              <a:ea typeface="黑体" pitchFamily="49" charset="-122"/>
            </a:endParaRPr>
          </a:p>
          <a:p>
            <a:pPr marL="342900" indent="-342900">
              <a:spcBef>
                <a:spcPct val="20000"/>
              </a:spcBef>
              <a:buFont typeface="Wingdings" pitchFamily="2" charset="2"/>
              <a:buBlip>
                <a:blip r:embed="rId3"/>
              </a:buBlip>
            </a:pPr>
            <a:endParaRPr lang="en-US" altLang="zh-CN" sz="1600" dirty="0">
              <a:latin typeface="黑体" pitchFamily="49" charset="-122"/>
              <a:ea typeface="黑体" pitchFamily="49" charset="-122"/>
            </a:endParaRPr>
          </a:p>
          <a:p>
            <a:pPr marL="342900" indent="-342900">
              <a:spcBef>
                <a:spcPct val="20000"/>
              </a:spcBef>
              <a:buFont typeface="Wingdings" pitchFamily="2" charset="2"/>
              <a:buBlip>
                <a:blip r:embed="rId3"/>
              </a:buBlip>
            </a:pPr>
            <a:r>
              <a:rPr lang="zh-CN" altLang="en-US" sz="16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瓶颈</a:t>
            </a:r>
            <a:r>
              <a:rPr lang="en-US" altLang="zh-CN" sz="16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3</a:t>
            </a:r>
            <a:r>
              <a:rPr lang="zh-CN" altLang="en-US" sz="16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：学习效率和灵活性</a:t>
            </a:r>
            <a:endParaRPr lang="en-US" altLang="zh-CN" sz="1600" dirty="0">
              <a:solidFill>
                <a:srgbClr val="FF0000"/>
              </a:solidFill>
              <a:latin typeface="黑体" pitchFamily="49" charset="-122"/>
              <a:ea typeface="黑体" pitchFamily="49" charset="-122"/>
            </a:endParaRPr>
          </a:p>
          <a:p>
            <a:pPr marL="1085850" lvl="1" indent="-342900">
              <a:spcBef>
                <a:spcPct val="20000"/>
              </a:spcBef>
              <a:buFont typeface="Wingdings" pitchFamily="2" charset="2"/>
              <a:buBlip>
                <a:blip r:embed="rId3"/>
              </a:buBlip>
            </a:pPr>
            <a:r>
              <a:rPr lang="zh-CN" altLang="en-US" sz="1400" dirty="0">
                <a:latin typeface="黑体" pitchFamily="49" charset="-122"/>
                <a:ea typeface="黑体" pitchFamily="49" charset="-122"/>
              </a:rPr>
              <a:t>学习效率：需要大量的输入数据及标定数据，学习效率低</a:t>
            </a:r>
          </a:p>
          <a:p>
            <a:pPr marL="1085850" lvl="1" indent="-342900">
              <a:spcBef>
                <a:spcPct val="20000"/>
              </a:spcBef>
              <a:buFont typeface="Wingdings" pitchFamily="2" charset="2"/>
              <a:buBlip>
                <a:blip r:embed="rId3"/>
              </a:buBlip>
            </a:pPr>
            <a:r>
              <a:rPr lang="zh-CN" altLang="en-US" sz="1400" dirty="0">
                <a:latin typeface="黑体" pitchFamily="49" charset="-122"/>
                <a:ea typeface="黑体" pitchFamily="49" charset="-122"/>
              </a:rPr>
              <a:t>灵活性：普遍缺乏“类比、联想”等学习功能</a:t>
            </a:r>
            <a:endParaRPr lang="en-US" altLang="zh-CN" sz="1400" dirty="0">
              <a:latin typeface="黑体" pitchFamily="49" charset="-122"/>
              <a:ea typeface="黑体" pitchFamily="49" charset="-122"/>
            </a:endParaRPr>
          </a:p>
          <a:p>
            <a:pPr marL="342900" indent="-342900">
              <a:spcBef>
                <a:spcPct val="20000"/>
              </a:spcBef>
              <a:buFont typeface="Wingdings" pitchFamily="2" charset="2"/>
              <a:buBlip>
                <a:blip r:embed="rId3"/>
              </a:buBlip>
            </a:pPr>
            <a:endParaRPr lang="zh-CN" altLang="en-US" sz="1600" dirty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8" name="右箭头 7"/>
          <p:cNvSpPr/>
          <p:nvPr/>
        </p:nvSpPr>
        <p:spPr bwMode="auto">
          <a:xfrm>
            <a:off x="4721225" y="1268436"/>
            <a:ext cx="396875" cy="501650"/>
          </a:xfrm>
          <a:prstGeom prst="rightArrow">
            <a:avLst/>
          </a:prstGeom>
          <a:solidFill>
            <a:srgbClr val="FF0000"/>
          </a:solidFill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anchor="ctr"/>
          <a:lstStyle/>
          <a:p>
            <a:pPr algn="ctr">
              <a:buFont typeface="Arial" panose="020B0604020202020204" pitchFamily="34" charset="0"/>
              <a:buNone/>
              <a:defRPr/>
            </a:pPr>
            <a:endParaRPr lang="zh-CN" altLang="en-US" sz="2200" noProof="1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9" name="右箭头 8"/>
          <p:cNvSpPr/>
          <p:nvPr/>
        </p:nvSpPr>
        <p:spPr bwMode="auto">
          <a:xfrm>
            <a:off x="4721225" y="3211536"/>
            <a:ext cx="396875" cy="504825"/>
          </a:xfrm>
          <a:prstGeom prst="rightArrow">
            <a:avLst/>
          </a:prstGeom>
          <a:solidFill>
            <a:srgbClr val="FF0000"/>
          </a:solidFill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anchor="ctr"/>
          <a:lstStyle/>
          <a:p>
            <a:pPr algn="ctr">
              <a:buFont typeface="Arial" panose="020B0604020202020204" pitchFamily="34" charset="0"/>
              <a:buNone/>
              <a:defRPr/>
            </a:pPr>
            <a:endParaRPr lang="zh-CN" altLang="en-US" sz="2200" noProof="1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10" name="右箭头 9"/>
          <p:cNvSpPr/>
          <p:nvPr/>
        </p:nvSpPr>
        <p:spPr bwMode="auto">
          <a:xfrm>
            <a:off x="4751388" y="5011761"/>
            <a:ext cx="396875" cy="504825"/>
          </a:xfrm>
          <a:prstGeom prst="rightArrow">
            <a:avLst/>
          </a:prstGeom>
          <a:solidFill>
            <a:srgbClr val="FF0000"/>
          </a:solidFill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anchor="ctr"/>
          <a:lstStyle/>
          <a:p>
            <a:pPr algn="ctr">
              <a:buFont typeface="Arial" panose="020B0604020202020204" pitchFamily="34" charset="0"/>
              <a:buNone/>
              <a:defRPr/>
            </a:pPr>
            <a:endParaRPr lang="zh-CN" altLang="en-US" sz="2200" noProof="1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11" name="圆角矩形 10"/>
          <p:cNvSpPr/>
          <p:nvPr/>
        </p:nvSpPr>
        <p:spPr bwMode="auto">
          <a:xfrm>
            <a:off x="5189586" y="1122956"/>
            <a:ext cx="2550766" cy="1080120"/>
          </a:xfrm>
          <a:prstGeom prst="roundRect">
            <a:avLst/>
          </a:prstGeom>
          <a:solidFill>
            <a:schemeClr val="accent2"/>
          </a:solidFill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anchor="ctr"/>
          <a:lstStyle/>
          <a:p>
            <a:pPr algn="ctr">
              <a:buFont typeface="Arial" panose="020B0604020202020204" pitchFamily="34" charset="0"/>
              <a:buNone/>
              <a:defRPr/>
            </a:pPr>
            <a:r>
              <a:rPr lang="zh-CN" altLang="en-US" sz="2000" noProof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n-ea"/>
              </a:rPr>
              <a:t>数据科学与计算智能</a:t>
            </a:r>
          </a:p>
        </p:txBody>
      </p:sp>
      <p:sp>
        <p:nvSpPr>
          <p:cNvPr id="12" name="圆角矩形 11"/>
          <p:cNvSpPr/>
          <p:nvPr/>
        </p:nvSpPr>
        <p:spPr bwMode="auto">
          <a:xfrm>
            <a:off x="5189586" y="2995164"/>
            <a:ext cx="2550766" cy="1080120"/>
          </a:xfrm>
          <a:prstGeom prst="roundRect">
            <a:avLst/>
          </a:prstGeom>
          <a:solidFill>
            <a:schemeClr val="accent2"/>
          </a:solidFill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anchor="ctr"/>
          <a:lstStyle/>
          <a:p>
            <a:pPr algn="ctr">
              <a:defRPr/>
            </a:pPr>
            <a:r>
              <a:rPr lang="zh-CN" altLang="en-US" sz="2000" noProof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n-ea"/>
              </a:rPr>
              <a:t>新型计算技术与系统</a:t>
            </a:r>
          </a:p>
        </p:txBody>
      </p:sp>
      <p:sp>
        <p:nvSpPr>
          <p:cNvPr id="13" name="圆角矩形 12"/>
          <p:cNvSpPr/>
          <p:nvPr/>
        </p:nvSpPr>
        <p:spPr bwMode="auto">
          <a:xfrm>
            <a:off x="5189586" y="4795364"/>
            <a:ext cx="2550766" cy="1080120"/>
          </a:xfrm>
          <a:prstGeom prst="roundRect">
            <a:avLst/>
          </a:prstGeom>
          <a:solidFill>
            <a:schemeClr val="accent2"/>
          </a:solidFill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anchor="ctr"/>
          <a:lstStyle/>
          <a:p>
            <a:pPr algn="ctr">
              <a:buFont typeface="Arial" panose="020B0604020202020204" pitchFamily="34" charset="0"/>
              <a:buNone/>
              <a:defRPr/>
            </a:pPr>
            <a:r>
              <a:rPr lang="zh-CN" altLang="en-US" sz="2000" noProof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n-ea"/>
              </a:rPr>
              <a:t>认知机理与仿真</a:t>
            </a:r>
          </a:p>
        </p:txBody>
      </p:sp>
      <p:sp>
        <p:nvSpPr>
          <p:cNvPr id="14" name="下箭头 13"/>
          <p:cNvSpPr/>
          <p:nvPr/>
        </p:nvSpPr>
        <p:spPr bwMode="auto">
          <a:xfrm>
            <a:off x="6018213" y="2347936"/>
            <a:ext cx="569912" cy="574675"/>
          </a:xfrm>
          <a:prstGeom prst="downArrow">
            <a:avLst/>
          </a:prstGeom>
          <a:solidFill>
            <a:srgbClr val="FF0000"/>
          </a:solidFill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anchor="ctr"/>
          <a:lstStyle/>
          <a:p>
            <a:pPr algn="ctr">
              <a:buFont typeface="Arial" panose="020B0604020202020204" pitchFamily="34" charset="0"/>
              <a:buNone/>
              <a:defRPr/>
            </a:pPr>
            <a:endParaRPr lang="zh-CN" altLang="en-US" sz="2200" noProof="1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15" name="下箭头 14"/>
          <p:cNvSpPr>
            <a:spLocks noChangeArrowheads="1"/>
          </p:cNvSpPr>
          <p:nvPr/>
        </p:nvSpPr>
        <p:spPr bwMode="auto">
          <a:xfrm rot="10800000">
            <a:off x="6084888" y="4087836"/>
            <a:ext cx="574675" cy="577850"/>
          </a:xfrm>
          <a:prstGeom prst="downArrow">
            <a:avLst>
              <a:gd name="adj1" fmla="val 50000"/>
              <a:gd name="adj2" fmla="val 50138"/>
            </a:avLst>
          </a:prstGeom>
          <a:solidFill>
            <a:srgbClr val="FF0000"/>
          </a:solidFill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10800000" lIns="36000" rIns="36000" anchor="ctr"/>
          <a:lstStyle/>
          <a:p>
            <a:pPr algn="ctr">
              <a:buFont typeface="Arial" panose="020B0604020202020204" pitchFamily="34" charset="0"/>
              <a:buNone/>
              <a:defRPr/>
            </a:pPr>
            <a:endParaRPr lang="zh-CN" altLang="en-US" sz="2200" noProof="1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16" name="右箭头 15"/>
          <p:cNvSpPr/>
          <p:nvPr/>
        </p:nvSpPr>
        <p:spPr bwMode="auto">
          <a:xfrm>
            <a:off x="7740650" y="3246461"/>
            <a:ext cx="503238" cy="504825"/>
          </a:xfrm>
          <a:prstGeom prst="rightArrow">
            <a:avLst/>
          </a:prstGeom>
          <a:solidFill>
            <a:srgbClr val="FF0000"/>
          </a:solidFill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anchor="ctr"/>
          <a:lstStyle/>
          <a:p>
            <a:pPr algn="ctr">
              <a:buFont typeface="Arial" panose="020B0604020202020204" pitchFamily="34" charset="0"/>
              <a:buNone/>
              <a:defRPr/>
            </a:pPr>
            <a:endParaRPr lang="zh-CN" altLang="en-US" sz="2200" noProof="1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17" name="圆角矩形 16"/>
          <p:cNvSpPr/>
          <p:nvPr/>
        </p:nvSpPr>
        <p:spPr bwMode="auto">
          <a:xfrm>
            <a:off x="8172400" y="1122956"/>
            <a:ext cx="792088" cy="4752528"/>
          </a:xfrm>
          <a:prstGeom prst="roundRect">
            <a:avLst/>
          </a:prstGeom>
          <a:solidFill>
            <a:schemeClr val="accent2"/>
          </a:solidFill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anchor="ctr"/>
          <a:lstStyle/>
          <a:p>
            <a:pPr algn="ctr">
              <a:defRPr/>
            </a:pPr>
            <a:endParaRPr lang="en-US" altLang="zh-CN" sz="2000" noProof="1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n-ea"/>
            </a:endParaRPr>
          </a:p>
          <a:p>
            <a:pPr algn="ctr">
              <a:defRPr/>
            </a:pPr>
            <a:r>
              <a:rPr lang="zh-CN" altLang="en-US" sz="2000" noProof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n-ea"/>
              </a:rPr>
              <a:t>数据工程与</a:t>
            </a:r>
            <a:endParaRPr lang="en-US" altLang="zh-CN" sz="2000" noProof="1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n-ea"/>
            </a:endParaRPr>
          </a:p>
          <a:p>
            <a:pPr algn="ctr">
              <a:defRPr/>
            </a:pPr>
            <a:r>
              <a:rPr lang="zh-CN" altLang="en-US" sz="2000" noProof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n-ea"/>
              </a:rPr>
              <a:t>脑机系统</a:t>
            </a:r>
          </a:p>
        </p:txBody>
      </p:sp>
      <p:sp>
        <p:nvSpPr>
          <p:cNvPr id="18" name="矩形 1"/>
          <p:cNvSpPr>
            <a:spLocks noChangeArrowheads="1"/>
          </p:cNvSpPr>
          <p:nvPr/>
        </p:nvSpPr>
        <p:spPr bwMode="auto">
          <a:xfrm>
            <a:off x="-15875" y="6162698"/>
            <a:ext cx="5970588" cy="52387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280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http://www.bdbc.org.cn/</a:t>
            </a:r>
          </a:p>
        </p:txBody>
      </p:sp>
      <p:pic>
        <p:nvPicPr>
          <p:cNvPr id="19" name="图片 2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929190" y="0"/>
            <a:ext cx="3151188" cy="768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32" y="1285860"/>
            <a:ext cx="9108254" cy="44291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 b="1" dirty="0" smtClean="0">
                <a:solidFill>
                  <a:schemeClr val="tx1"/>
                </a:solidFill>
              </a:rPr>
              <a:t>大数据分析的挑战性搞</a:t>
            </a:r>
            <a:endParaRPr lang="zh-CN" altLang="en-US" sz="4000" b="1" dirty="0">
              <a:solidFill>
                <a:schemeClr val="tx1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5</a:t>
            </a:fld>
            <a:endParaRPr lang="zh-CN" altLang="en-US" dirty="0"/>
          </a:p>
        </p:txBody>
      </p:sp>
      <p:pic>
        <p:nvPicPr>
          <p:cNvPr id="7" name="Picture 2" descr="https://solutionsreview.com/data-integration/files/2015/10/oie_9181647MsIzeVuY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071546"/>
            <a:ext cx="9144126" cy="457203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5786446" y="1643050"/>
            <a:ext cx="300039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800" b="1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近似计算</a:t>
            </a:r>
            <a:endParaRPr lang="en-US" altLang="zh-CN" sz="2800" b="1" dirty="0" smtClean="0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3714744" y="142852"/>
            <a:ext cx="121058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40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近似</a:t>
            </a:r>
            <a:endParaRPr lang="zh-CN" altLang="en-US" sz="4000" dirty="0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71406" y="1643050"/>
            <a:ext cx="278608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800" b="1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经典近似算法</a:t>
            </a:r>
            <a:endParaRPr lang="en-US" altLang="zh-CN" sz="2800" b="1" dirty="0" smtClean="0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2714612" y="1643050"/>
            <a:ext cx="34290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800" b="1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类</a:t>
            </a:r>
            <a:r>
              <a:rPr lang="en-US" altLang="zh-CN" sz="2800" b="1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SQL</a:t>
            </a:r>
            <a:r>
              <a:rPr lang="zh-CN" altLang="en-US" sz="2800" b="1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近似查询</a:t>
            </a:r>
            <a:endParaRPr lang="en-US" altLang="zh-CN" sz="2800" b="1" dirty="0" smtClean="0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22" name="左大括号 21"/>
          <p:cNvSpPr/>
          <p:nvPr/>
        </p:nvSpPr>
        <p:spPr>
          <a:xfrm rot="5400000">
            <a:off x="4107088" y="-1750820"/>
            <a:ext cx="572634" cy="5786478"/>
          </a:xfrm>
          <a:prstGeom prst="leftBrac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23" name="下箭头 22"/>
          <p:cNvSpPr/>
          <p:nvPr/>
        </p:nvSpPr>
        <p:spPr>
          <a:xfrm>
            <a:off x="4143372" y="2428868"/>
            <a:ext cx="500066" cy="50006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下箭头 25"/>
          <p:cNvSpPr/>
          <p:nvPr/>
        </p:nvSpPr>
        <p:spPr>
          <a:xfrm>
            <a:off x="1071538" y="2428868"/>
            <a:ext cx="500066" cy="50006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下箭头 26"/>
          <p:cNvSpPr/>
          <p:nvPr/>
        </p:nvSpPr>
        <p:spPr>
          <a:xfrm>
            <a:off x="7000892" y="2428868"/>
            <a:ext cx="500066" cy="50006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9" name="图片 7" descr="approx-book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94142" y="3000372"/>
            <a:ext cx="1134652" cy="1714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" name="Picture 2" descr="Image result for oracle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516129" y="5709275"/>
            <a:ext cx="1611677" cy="785818"/>
          </a:xfrm>
          <a:prstGeom prst="rect">
            <a:avLst/>
          </a:prstGeom>
          <a:noFill/>
        </p:spPr>
      </p:pic>
      <p:pic>
        <p:nvPicPr>
          <p:cNvPr id="31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536149" y="4780581"/>
            <a:ext cx="1571636" cy="8238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2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500430" y="3071810"/>
            <a:ext cx="1643074" cy="8435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3" name="Picture 3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3536149" y="3923325"/>
            <a:ext cx="1571636" cy="6097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4" name="Picture 4" descr="Image result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798146" y="4778214"/>
            <a:ext cx="1130648" cy="1722620"/>
          </a:xfrm>
          <a:prstGeom prst="rect">
            <a:avLst/>
          </a:prstGeom>
          <a:noFill/>
        </p:spPr>
      </p:pic>
      <p:sp>
        <p:nvSpPr>
          <p:cNvPr id="35" name="矩形 34"/>
          <p:cNvSpPr/>
          <p:nvPr/>
        </p:nvSpPr>
        <p:spPr>
          <a:xfrm>
            <a:off x="5857884" y="3286124"/>
            <a:ext cx="278608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rgbClr val="000099"/>
                </a:solidFill>
              </a:rPr>
              <a:t>Approximate circuits</a:t>
            </a:r>
          </a:p>
          <a:p>
            <a:r>
              <a:rPr lang="en-US" b="1" dirty="0" smtClean="0">
                <a:solidFill>
                  <a:srgbClr val="000099"/>
                </a:solidFill>
              </a:rPr>
              <a:t>Approximate storage</a:t>
            </a:r>
          </a:p>
          <a:p>
            <a:r>
              <a:rPr lang="en-US" b="1" dirty="0" smtClean="0">
                <a:solidFill>
                  <a:srgbClr val="000099"/>
                </a:solidFill>
              </a:rPr>
              <a:t>Software-level approximation</a:t>
            </a:r>
          </a:p>
          <a:p>
            <a:r>
              <a:rPr lang="en-US" b="1" dirty="0" smtClean="0">
                <a:solidFill>
                  <a:srgbClr val="000099"/>
                </a:solidFill>
              </a:rPr>
              <a:t>Approximate computer system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6" grpId="0" animBg="1"/>
      <p:bldP spid="2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>
            <a:spLocks/>
          </p:cNvSpPr>
          <p:nvPr/>
        </p:nvSpPr>
        <p:spPr>
          <a:xfrm>
            <a:off x="0" y="2159644"/>
            <a:ext cx="9144000" cy="1269355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大数据的查询近似</a:t>
            </a:r>
            <a:endParaRPr kumimoji="0" lang="en-US" altLang="zh-CN" sz="3600" b="1" i="0" u="none" strike="noStrike" kern="0" cap="none" spc="0" normalizeH="0" baseline="0" noProof="0" dirty="0" smtClean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059832" y="3717032"/>
            <a:ext cx="3096344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4000" b="1" dirty="0" smtClean="0">
                <a:ln w="1905"/>
                <a:solidFill>
                  <a:srgbClr val="000099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R</a:t>
            </a:r>
            <a:r>
              <a:rPr lang="en-US" altLang="zh-CN" sz="4000" b="1" dirty="0" smtClean="0">
                <a:ln w="1905"/>
                <a:solidFill>
                  <a:srgbClr val="FF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</a:t>
            </a:r>
            <a:r>
              <a:rPr lang="en-US" altLang="zh-CN" sz="4000" b="1" dirty="0" smtClean="0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=</a:t>
            </a:r>
            <a:r>
              <a:rPr lang="en-US" altLang="zh-CN" sz="4000" b="1" dirty="0" smtClean="0">
                <a:ln w="1905"/>
                <a:solidFill>
                  <a:srgbClr val="FF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Q</a:t>
            </a:r>
            <a:r>
              <a:rPr lang="en-US" altLang="zh-CN" sz="4000" b="1" dirty="0" smtClean="0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(D) </a:t>
            </a:r>
            <a:endParaRPr lang="zh-CN" altLang="en-US" sz="4000" b="1" dirty="0">
              <a:ln w="1905"/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See the source imag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00826" y="2174820"/>
            <a:ext cx="2500330" cy="3540196"/>
          </a:xfrm>
          <a:prstGeom prst="rect">
            <a:avLst/>
          </a:prstGeom>
          <a:noFill/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查询近似技术</a:t>
            </a:r>
            <a:endParaRPr lang="zh-CN" altLang="en-US" sz="3600" b="1" dirty="0">
              <a:solidFill>
                <a:srgbClr val="C00000"/>
              </a:solidFill>
              <a:latin typeface="Arial Unicode MS" pitchFamily="34" charset="-122"/>
              <a:ea typeface="黑体" pitchFamily="49" charset="-122"/>
            </a:endParaRPr>
          </a:p>
        </p:txBody>
      </p:sp>
      <p:sp>
        <p:nvSpPr>
          <p:cNvPr id="5" name="内容占位符 2"/>
          <p:cNvSpPr>
            <a:spLocks noChangeArrowheads="1"/>
          </p:cNvSpPr>
          <p:nvPr/>
        </p:nvSpPr>
        <p:spPr bwMode="auto">
          <a:xfrm>
            <a:off x="251520" y="1052736"/>
            <a:ext cx="8712968" cy="1008112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lIns="97182" tIns="48591" rIns="97182" bIns="48591"/>
          <a:lstStyle/>
          <a:p>
            <a:pPr defTabSz="971550">
              <a:spcBef>
                <a:spcPct val="60000"/>
              </a:spcBef>
              <a:buClr>
                <a:schemeClr val="accent1"/>
              </a:buClr>
              <a:buSzPct val="80000"/>
            </a:pPr>
            <a:r>
              <a:rPr lang="zh-CN" altLang="en-US" sz="2400" dirty="0" smtClean="0">
                <a:solidFill>
                  <a:srgbClr val="FF0000"/>
                </a:solidFill>
                <a:latin typeface="+mj-lt"/>
                <a:ea typeface="黑体" pitchFamily="49" charset="-122"/>
                <a:cs typeface="Times New Roman" pitchFamily="18" charset="0"/>
              </a:rPr>
              <a:t>主要思想</a:t>
            </a:r>
            <a:r>
              <a:rPr lang="zh-CN" altLang="en-US" sz="2400" dirty="0" smtClean="0">
                <a:solidFill>
                  <a:srgbClr val="000000"/>
                </a:solidFill>
                <a:latin typeface="+mj-lt"/>
                <a:ea typeface="黑体" pitchFamily="49" charset="-122"/>
                <a:cs typeface="Times New Roman" pitchFamily="18" charset="0"/>
              </a:rPr>
              <a:t>：对一类查询复杂性高的查询语言</a:t>
            </a:r>
            <a:r>
              <a:rPr lang="en-US" altLang="zh-CN" sz="2400" dirty="0" smtClean="0">
                <a:solidFill>
                  <a:srgbClr val="C00000"/>
                </a:solidFill>
                <a:latin typeface="+mj-lt"/>
                <a:ea typeface="黑体" pitchFamily="49" charset="-122"/>
                <a:cs typeface="Times New Roman" pitchFamily="18" charset="0"/>
              </a:rPr>
              <a:t>Q</a:t>
            </a:r>
            <a:r>
              <a:rPr lang="en-US" altLang="zh-CN" sz="2400" dirty="0" smtClean="0">
                <a:solidFill>
                  <a:srgbClr val="000000"/>
                </a:solidFill>
                <a:latin typeface="+mj-lt"/>
                <a:ea typeface="黑体" pitchFamily="49" charset="-122"/>
                <a:cs typeface="Times New Roman" pitchFamily="18" charset="0"/>
              </a:rPr>
              <a:t> </a:t>
            </a:r>
            <a:r>
              <a:rPr lang="zh-CN" altLang="en-US" sz="2400" dirty="0" smtClean="0">
                <a:solidFill>
                  <a:srgbClr val="000000"/>
                </a:solidFill>
                <a:latin typeface="+mj-lt"/>
                <a:ea typeface="黑体" pitchFamily="49" charset="-122"/>
                <a:cs typeface="Times New Roman" pitchFamily="18" charset="0"/>
              </a:rPr>
              <a:t>，变换为一类查询复杂性低的查询语言</a:t>
            </a:r>
            <a:r>
              <a:rPr lang="en-US" altLang="zh-CN" sz="2400" dirty="0" smtClean="0">
                <a:solidFill>
                  <a:srgbClr val="C00000"/>
                </a:solidFill>
                <a:latin typeface="+mj-lt"/>
                <a:ea typeface="黑体" pitchFamily="49" charset="-122"/>
                <a:cs typeface="Times New Roman" pitchFamily="18" charset="0"/>
              </a:rPr>
              <a:t>Q’ </a:t>
            </a:r>
            <a:r>
              <a:rPr lang="zh-CN" altLang="en-US" sz="2400" dirty="0" smtClean="0">
                <a:latin typeface="+mj-lt"/>
                <a:ea typeface="黑体" pitchFamily="49" charset="-122"/>
                <a:cs typeface="Times New Roman" pitchFamily="18" charset="0"/>
              </a:rPr>
              <a:t>，并且尽量不影响查询结果的准确性。</a:t>
            </a:r>
            <a:endParaRPr lang="en-GB" altLang="zh-CN" sz="2400" dirty="0">
              <a:latin typeface="+mj-lt"/>
              <a:ea typeface="黑体" pitchFamily="49" charset="-122"/>
              <a:cs typeface="Times New Roman" pitchFamily="18" charset="0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1833732" y="3136408"/>
            <a:ext cx="4024152" cy="935534"/>
            <a:chOff x="2555776" y="3789040"/>
            <a:chExt cx="4024152" cy="935534"/>
          </a:xfrm>
        </p:grpSpPr>
        <p:sp>
          <p:nvSpPr>
            <p:cNvPr id="6" name="TextBox 3"/>
            <p:cNvSpPr txBox="1">
              <a:spLocks noChangeArrowheads="1"/>
            </p:cNvSpPr>
            <p:nvPr/>
          </p:nvSpPr>
          <p:spPr bwMode="auto">
            <a:xfrm>
              <a:off x="3347864" y="3789040"/>
              <a:ext cx="2592288" cy="584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zh-CN" altLang="en-US" sz="3200" dirty="0" smtClean="0">
                  <a:solidFill>
                    <a:srgbClr val="C00000"/>
                  </a:solidFill>
                  <a:latin typeface="Rockwell" pitchFamily="18" charset="0"/>
                  <a:sym typeface="Symbol" pitchFamily="18" charset="2"/>
                </a:rPr>
                <a:t> </a:t>
              </a:r>
              <a:r>
                <a:rPr lang="en-US" altLang="zh-CN" sz="2000" dirty="0" smtClean="0">
                  <a:solidFill>
                    <a:srgbClr val="C00000"/>
                  </a:solidFill>
                  <a:latin typeface="Rockwell" pitchFamily="18" charset="0"/>
                  <a:sym typeface="Symbol" pitchFamily="18" charset="2"/>
                </a:rPr>
                <a:t>approximation</a:t>
              </a:r>
              <a:endParaRPr lang="zh-CN" altLang="en-US" sz="2400" dirty="0">
                <a:latin typeface="Rockwell" pitchFamily="18" charset="0"/>
              </a:endParaRPr>
            </a:p>
          </p:txBody>
        </p:sp>
        <p:cxnSp>
          <p:nvCxnSpPr>
            <p:cNvPr id="7" name="Straight Arrow Connector 5"/>
            <p:cNvCxnSpPr/>
            <p:nvPr/>
          </p:nvCxnSpPr>
          <p:spPr bwMode="auto">
            <a:xfrm>
              <a:off x="3519389" y="4480099"/>
              <a:ext cx="1800225" cy="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8" name="TextBox 19"/>
            <p:cNvSpPr txBox="1">
              <a:spLocks noChangeArrowheads="1"/>
            </p:cNvSpPr>
            <p:nvPr/>
          </p:nvSpPr>
          <p:spPr bwMode="auto">
            <a:xfrm>
              <a:off x="2555776" y="4264199"/>
              <a:ext cx="885825" cy="4603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2400" dirty="0">
                  <a:solidFill>
                    <a:srgbClr val="FF0000"/>
                  </a:solidFill>
                  <a:latin typeface="Rockwell" pitchFamily="18" charset="0"/>
                  <a:sym typeface="Symbol" pitchFamily="18" charset="2"/>
                </a:rPr>
                <a:t>Q</a:t>
              </a:r>
              <a:r>
                <a:rPr lang="en-US" altLang="zh-CN" sz="2400" dirty="0">
                  <a:latin typeface="Rockwell" pitchFamily="18" charset="0"/>
                  <a:sym typeface="Symbol" pitchFamily="18" charset="2"/>
                </a:rPr>
                <a:t>(</a:t>
              </a:r>
              <a:r>
                <a:rPr lang="en-GB" altLang="zh-CN" sz="2400" dirty="0">
                  <a:latin typeface="Rockwell" pitchFamily="18" charset="0"/>
                  <a:sym typeface="Symbol" pitchFamily="18" charset="2"/>
                </a:rPr>
                <a:t>D)</a:t>
              </a:r>
              <a:endParaRPr lang="zh-CN" altLang="en-US" sz="2400" dirty="0">
                <a:latin typeface="Rockwell" pitchFamily="18" charset="0"/>
              </a:endParaRPr>
            </a:p>
          </p:txBody>
        </p:sp>
        <p:sp>
          <p:nvSpPr>
            <p:cNvPr id="9" name="TextBox 19"/>
            <p:cNvSpPr txBox="1">
              <a:spLocks noChangeArrowheads="1"/>
            </p:cNvSpPr>
            <p:nvPr/>
          </p:nvSpPr>
          <p:spPr bwMode="auto">
            <a:xfrm>
              <a:off x="5603379" y="4221088"/>
              <a:ext cx="976549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2400" dirty="0">
                  <a:solidFill>
                    <a:srgbClr val="FF0000"/>
                  </a:solidFill>
                  <a:latin typeface="Rockwell" pitchFamily="18" charset="0"/>
                  <a:sym typeface="Symbol" pitchFamily="18" charset="2"/>
                </a:rPr>
                <a:t>Q’</a:t>
              </a:r>
              <a:r>
                <a:rPr lang="en-US" altLang="zh-CN" sz="2400" dirty="0">
                  <a:latin typeface="Rockwell" pitchFamily="18" charset="0"/>
                  <a:sym typeface="Symbol" pitchFamily="18" charset="2"/>
                </a:rPr>
                <a:t>(</a:t>
              </a:r>
              <a:r>
                <a:rPr lang="en-GB" altLang="zh-CN" sz="2400" dirty="0" smtClean="0">
                  <a:latin typeface="Rockwell" pitchFamily="18" charset="0"/>
                  <a:sym typeface="Symbol" pitchFamily="18" charset="2"/>
                </a:rPr>
                <a:t>D)</a:t>
              </a:r>
              <a:endParaRPr lang="zh-CN" altLang="en-US" sz="2400" dirty="0">
                <a:latin typeface="Rockwell" pitchFamily="18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5496" y="5622338"/>
            <a:ext cx="8999984" cy="470958"/>
          </a:xfrm>
          <a:prstGeom prst="rect">
            <a:avLst/>
          </a:prstGeom>
          <a:blipFill dpi="0" rotWithShape="1">
            <a:blip r:embed="rId3" cstate="print">
              <a:alphaModFix amt="84000"/>
            </a:blip>
            <a:srcRect/>
            <a:tile tx="0" ty="0" sx="100000" sy="100000" flip="none" algn="tl"/>
          </a:blipFill>
          <a:ln w="12700" cmpd="thickThin">
            <a:solidFill>
              <a:srgbClr val="FF0000"/>
            </a:solidFill>
            <a:miter lim="800000"/>
            <a:headEnd/>
            <a:tailEnd/>
          </a:ln>
        </p:spPr>
        <p:txBody>
          <a:bodyPr/>
          <a:lstStyle/>
          <a:p>
            <a:pPr algn="ctr">
              <a:defRPr/>
            </a:pPr>
            <a:r>
              <a:rPr lang="zh-CN" altLang="en-US" sz="2400" b="1" dirty="0" smtClean="0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  <a:sym typeface="Wingdings" pitchFamily="2" charset="2"/>
              </a:rPr>
              <a:t>挑战</a:t>
            </a:r>
            <a:r>
              <a:rPr lang="en-US" altLang="zh-CN" sz="2400" b="1" dirty="0" smtClean="0">
                <a:solidFill>
                  <a:schemeClr val="tx1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  <a:sym typeface="Wingdings" pitchFamily="2" charset="2"/>
              </a:rPr>
              <a:t>: </a:t>
            </a:r>
            <a:r>
              <a:rPr lang="en-US" altLang="zh-CN" sz="2400" b="1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  <a:sym typeface="Wingdings" pitchFamily="2" charset="2"/>
              </a:rPr>
              <a:t> </a:t>
            </a:r>
            <a:r>
              <a:rPr lang="zh-CN" altLang="en-US" sz="2400" b="1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  <a:sym typeface="Wingdings" pitchFamily="2" charset="2"/>
              </a:rPr>
              <a:t>平衡查询的复杂性和查询的准确性</a:t>
            </a:r>
            <a:r>
              <a:rPr lang="en-US" altLang="zh-CN" sz="2400" b="1" dirty="0" smtClean="0">
                <a:solidFill>
                  <a:schemeClr val="tx1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  <a:sym typeface="Wingdings" pitchFamily="2" charset="2"/>
              </a:rPr>
              <a:t>!</a:t>
            </a:r>
            <a:endParaRPr lang="en-US" altLang="zh-CN" sz="2400" b="1" dirty="0">
              <a:solidFill>
                <a:schemeClr val="tx1"/>
              </a:solidFill>
              <a:latin typeface="Arial Unicode MS" pitchFamily="34" charset="-122"/>
              <a:ea typeface="黑体" pitchFamily="49" charset="-122"/>
              <a:cs typeface="Arial Unicode MS" pitchFamily="34" charset="-122"/>
              <a:sym typeface="Wingdings" pitchFamily="2" charset="2"/>
            </a:endParaRPr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8</a:t>
            </a:fld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如，时态稠密图查询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85720" y="856092"/>
            <a:ext cx="8858280" cy="5237204"/>
          </a:xfrm>
        </p:spPr>
        <p:txBody>
          <a:bodyPr/>
          <a:lstStyle/>
          <a:p>
            <a:r>
              <a:rPr lang="zh-CN" altLang="en-US" sz="2600" dirty="0" smtClean="0"/>
              <a:t>筛选与验证的方法</a:t>
            </a:r>
            <a:r>
              <a:rPr lang="en-US" altLang="zh-CN" sz="2600" baseline="30000" dirty="0" smtClean="0">
                <a:solidFill>
                  <a:srgbClr val="FF0000"/>
                </a:solidFill>
              </a:rPr>
              <a:t> </a:t>
            </a:r>
            <a:r>
              <a:rPr lang="en-US" altLang="zh-CN" sz="2600" dirty="0" smtClean="0"/>
              <a:t>(</a:t>
            </a:r>
            <a:r>
              <a:rPr lang="en-US" altLang="zh-CN" sz="2000" dirty="0" smtClean="0"/>
              <a:t>Filter-and-Verification</a:t>
            </a:r>
            <a:r>
              <a:rPr lang="en-US" altLang="zh-CN" sz="2600" dirty="0" smtClean="0"/>
              <a:t>)</a:t>
            </a:r>
          </a:p>
          <a:p>
            <a:endParaRPr lang="en-US" altLang="zh-CN" sz="2400" dirty="0" smtClean="0"/>
          </a:p>
          <a:p>
            <a:endParaRPr lang="en-US" altLang="zh-CN" sz="2400" dirty="0" smtClean="0"/>
          </a:p>
          <a:p>
            <a:pPr>
              <a:spcBef>
                <a:spcPts val="1200"/>
              </a:spcBef>
            </a:pPr>
            <a:r>
              <a:rPr lang="zh-CN" altLang="en-US" sz="2600" dirty="0" smtClean="0"/>
              <a:t>数据驱动的查询近似方法</a:t>
            </a:r>
            <a:r>
              <a:rPr lang="en-US" altLang="zh-CN" sz="2600" dirty="0" smtClean="0"/>
              <a:t>(</a:t>
            </a:r>
            <a:r>
              <a:rPr lang="en-US" altLang="zh-CN" sz="2000" dirty="0" smtClean="0"/>
              <a:t>Data Driven Query Approximation</a:t>
            </a:r>
            <a:r>
              <a:rPr lang="en-US" altLang="zh-CN" sz="2600" dirty="0" smtClean="0"/>
              <a:t>)</a:t>
            </a:r>
            <a:endParaRPr lang="zh-CN" altLang="en-US" sz="2600" dirty="0" smtClean="0"/>
          </a:p>
          <a:p>
            <a:pPr lvl="1"/>
            <a:r>
              <a:rPr lang="zh-CN" altLang="en-US" dirty="0" smtClean="0"/>
              <a:t>根据数据的特点选取</a:t>
            </a:r>
            <a:r>
              <a:rPr lang="en-US" altLang="zh-CN" dirty="0" smtClean="0"/>
              <a:t>k</a:t>
            </a:r>
            <a:r>
              <a:rPr lang="zh-CN" altLang="en-US" dirty="0" smtClean="0"/>
              <a:t>个</a:t>
            </a:r>
            <a:r>
              <a:rPr lang="en-US" altLang="zh-CN" dirty="0" smtClean="0"/>
              <a:t>(k</a:t>
            </a:r>
            <a:r>
              <a:rPr lang="zh-CN" altLang="en-US" dirty="0" smtClean="0"/>
              <a:t>是个小的常数，比如</a:t>
            </a:r>
            <a:r>
              <a:rPr lang="en-US" altLang="zh-CN" dirty="0" smtClean="0"/>
              <a:t>10</a:t>
            </a:r>
            <a:r>
              <a:rPr lang="zh-CN" altLang="en-US" dirty="0" smtClean="0"/>
              <a:t>或</a:t>
            </a:r>
            <a:r>
              <a:rPr lang="en-US" altLang="zh-CN" dirty="0" smtClean="0"/>
              <a:t>15)</a:t>
            </a:r>
          </a:p>
          <a:p>
            <a:pPr lvl="1"/>
            <a:endParaRPr lang="en-US" altLang="zh-CN" sz="1800" dirty="0" smtClean="0"/>
          </a:p>
          <a:p>
            <a:pPr lvl="1"/>
            <a:endParaRPr lang="en-US" altLang="zh-CN" sz="1800" dirty="0" smtClean="0"/>
          </a:p>
          <a:p>
            <a:pPr lvl="1"/>
            <a:endParaRPr lang="en-US" altLang="zh-CN" sz="1800" dirty="0" smtClean="0"/>
          </a:p>
          <a:p>
            <a:r>
              <a:rPr lang="zh-CN" altLang="en-US" sz="2600" dirty="0" smtClean="0"/>
              <a:t>实验结果 </a:t>
            </a:r>
            <a:r>
              <a:rPr lang="en-US" altLang="zh-CN" sz="2600" dirty="0" smtClean="0"/>
              <a:t>(With the state of the art solution</a:t>
            </a:r>
            <a:r>
              <a:rPr lang="en-US" altLang="zh-CN" sz="2400" baseline="30000" dirty="0" smtClean="0"/>
              <a:t>[</a:t>
            </a:r>
            <a:r>
              <a:rPr lang="en-US" altLang="zh-CN" sz="2400" baseline="30000" dirty="0" err="1" smtClean="0"/>
              <a:t>Bogdanov</a:t>
            </a:r>
            <a:r>
              <a:rPr lang="en-US" altLang="zh-CN" sz="2400" baseline="30000" dirty="0" smtClean="0"/>
              <a:t> et al. 2011]</a:t>
            </a:r>
            <a:r>
              <a:rPr lang="en-US" altLang="zh-CN" sz="1800" dirty="0" smtClean="0"/>
              <a:t>)</a:t>
            </a:r>
            <a:endParaRPr lang="en-US" altLang="zh-CN" sz="260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9</a:t>
            </a:fld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0" y="6021288"/>
            <a:ext cx="9144000" cy="830997"/>
          </a:xfrm>
          <a:prstGeom prst="rect">
            <a:avLst/>
          </a:prstGeom>
          <a:ln>
            <a:solidFill>
              <a:srgbClr val="000099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200" dirty="0" smtClean="0"/>
              <a:t>P. </a:t>
            </a:r>
            <a:r>
              <a:rPr lang="en-US" altLang="zh-CN" sz="1200" dirty="0" err="1" smtClean="0"/>
              <a:t>Bogdanov</a:t>
            </a:r>
            <a:r>
              <a:rPr lang="en-US" altLang="zh-CN" sz="1200" dirty="0" smtClean="0"/>
              <a:t>, M. </a:t>
            </a:r>
            <a:r>
              <a:rPr lang="en-US" altLang="zh-CN" sz="1200" dirty="0" err="1" smtClean="0"/>
              <a:t>Mongiov</a:t>
            </a:r>
            <a:r>
              <a:rPr lang="en-US" altLang="zh-CN" sz="1200" dirty="0" smtClean="0"/>
              <a:t>, and A. K. Singh. Mining heavy </a:t>
            </a:r>
            <a:r>
              <a:rPr lang="en-US" altLang="zh-CN" sz="1200" dirty="0" err="1" smtClean="0"/>
              <a:t>subgraphs</a:t>
            </a:r>
            <a:r>
              <a:rPr lang="en-US" altLang="zh-CN" sz="1200" dirty="0" smtClean="0"/>
              <a:t> in time-evolving networks. In ICDM, 2011.</a:t>
            </a:r>
          </a:p>
          <a:p>
            <a:pPr>
              <a:spcBef>
                <a:spcPts val="0"/>
              </a:spcBef>
            </a:pPr>
            <a:r>
              <a:rPr lang="en-US" altLang="zh-CN" sz="1200" dirty="0" err="1" smtClean="0">
                <a:ea typeface="黑体" pitchFamily="49" charset="-122"/>
              </a:rPr>
              <a:t>Shuai</a:t>
            </a:r>
            <a:r>
              <a:rPr lang="en-US" altLang="zh-CN" sz="1200" dirty="0" smtClean="0">
                <a:ea typeface="黑体" pitchFamily="49" charset="-122"/>
              </a:rPr>
              <a:t> Ma, </a:t>
            </a:r>
            <a:r>
              <a:rPr lang="en-US" altLang="zh-CN" sz="1200" dirty="0" err="1" smtClean="0">
                <a:ea typeface="黑体" pitchFamily="49" charset="-122"/>
              </a:rPr>
              <a:t>Renjun</a:t>
            </a:r>
            <a:r>
              <a:rPr lang="en-US" altLang="zh-CN" sz="1200" dirty="0" smtClean="0">
                <a:ea typeface="黑体" pitchFamily="49" charset="-122"/>
              </a:rPr>
              <a:t> </a:t>
            </a:r>
            <a:r>
              <a:rPr lang="en-US" altLang="zh-CN" sz="1200" dirty="0" err="1" smtClean="0">
                <a:ea typeface="黑体" pitchFamily="49" charset="-122"/>
              </a:rPr>
              <a:t>Hu</a:t>
            </a:r>
            <a:r>
              <a:rPr lang="en-US" altLang="zh-CN" sz="1200" dirty="0" smtClean="0">
                <a:ea typeface="黑体" pitchFamily="49" charset="-122"/>
              </a:rPr>
              <a:t>, </a:t>
            </a:r>
            <a:r>
              <a:rPr lang="en-US" altLang="zh-CN" sz="1200" dirty="0" err="1" smtClean="0">
                <a:ea typeface="黑体" pitchFamily="49" charset="-122"/>
              </a:rPr>
              <a:t>Luoshu</a:t>
            </a:r>
            <a:r>
              <a:rPr lang="en-US" altLang="zh-CN" sz="1200" dirty="0" smtClean="0">
                <a:ea typeface="黑体" pitchFamily="49" charset="-122"/>
              </a:rPr>
              <a:t> Wang, </a:t>
            </a:r>
            <a:r>
              <a:rPr lang="en-US" altLang="zh-CN" sz="1200" dirty="0" err="1" smtClean="0">
                <a:ea typeface="黑体" pitchFamily="49" charset="-122"/>
              </a:rPr>
              <a:t>Xuelian</a:t>
            </a:r>
            <a:r>
              <a:rPr lang="en-US" altLang="zh-CN" sz="1200" dirty="0" smtClean="0">
                <a:ea typeface="黑体" pitchFamily="49" charset="-122"/>
              </a:rPr>
              <a:t> Lin, </a:t>
            </a:r>
            <a:r>
              <a:rPr lang="en-US" altLang="zh-CN" sz="1200" dirty="0" err="1" smtClean="0">
                <a:ea typeface="黑体" pitchFamily="49" charset="-122"/>
              </a:rPr>
              <a:t>Jinpeng</a:t>
            </a:r>
            <a:r>
              <a:rPr lang="en-US" altLang="zh-CN" sz="1200" dirty="0" smtClean="0">
                <a:ea typeface="黑体" pitchFamily="49" charset="-122"/>
              </a:rPr>
              <a:t> </a:t>
            </a:r>
            <a:r>
              <a:rPr lang="en-US" altLang="zh-CN" sz="1200" dirty="0" err="1" smtClean="0">
                <a:ea typeface="黑体" pitchFamily="49" charset="-122"/>
              </a:rPr>
              <a:t>Huai</a:t>
            </a:r>
            <a:r>
              <a:rPr lang="en-US" altLang="zh-CN" sz="1200" dirty="0" smtClean="0">
                <a:ea typeface="黑体" pitchFamily="49" charset="-122"/>
              </a:rPr>
              <a:t>, Fast Computation of Temporal Dense </a:t>
            </a:r>
            <a:r>
              <a:rPr lang="en-US" altLang="zh-CN" sz="1200" dirty="0" err="1" smtClean="0">
                <a:ea typeface="黑体" pitchFamily="49" charset="-122"/>
              </a:rPr>
              <a:t>Subgraphs</a:t>
            </a:r>
            <a:r>
              <a:rPr lang="en-US" altLang="zh-CN" sz="1200" dirty="0" smtClean="0">
                <a:ea typeface="黑体" pitchFamily="49" charset="-122"/>
              </a:rPr>
              <a:t>, </a:t>
            </a:r>
            <a:r>
              <a:rPr lang="en-US" altLang="zh-CN" sz="1200" b="1" dirty="0" smtClean="0">
                <a:solidFill>
                  <a:srgbClr val="C00000"/>
                </a:solidFill>
                <a:ea typeface="黑体" pitchFamily="49" charset="-122"/>
              </a:rPr>
              <a:t>ICDE 2017</a:t>
            </a:r>
          </a:p>
          <a:p>
            <a:pPr>
              <a:spcBef>
                <a:spcPts val="0"/>
              </a:spcBef>
            </a:pPr>
            <a:r>
              <a:rPr lang="en-US" altLang="zh-CN" sz="1200" dirty="0" err="1" smtClean="0">
                <a:ea typeface="黑体" pitchFamily="49" charset="-122"/>
              </a:rPr>
              <a:t>Shuai</a:t>
            </a:r>
            <a:r>
              <a:rPr lang="en-US" altLang="zh-CN" sz="1200" dirty="0" smtClean="0">
                <a:ea typeface="黑体" pitchFamily="49" charset="-122"/>
              </a:rPr>
              <a:t> Ma, </a:t>
            </a:r>
            <a:r>
              <a:rPr lang="en-US" altLang="zh-CN" sz="1200" dirty="0" err="1" smtClean="0">
                <a:ea typeface="黑体" pitchFamily="49" charset="-122"/>
              </a:rPr>
              <a:t>Renjun</a:t>
            </a:r>
            <a:r>
              <a:rPr lang="en-US" altLang="zh-CN" sz="1200" dirty="0" smtClean="0">
                <a:ea typeface="黑体" pitchFamily="49" charset="-122"/>
              </a:rPr>
              <a:t> </a:t>
            </a:r>
            <a:r>
              <a:rPr lang="en-US" altLang="zh-CN" sz="1200" dirty="0" err="1" smtClean="0">
                <a:ea typeface="黑体" pitchFamily="49" charset="-122"/>
              </a:rPr>
              <a:t>Hu</a:t>
            </a:r>
            <a:r>
              <a:rPr lang="en-US" altLang="zh-CN" sz="1200" dirty="0" smtClean="0">
                <a:ea typeface="黑体" pitchFamily="49" charset="-122"/>
              </a:rPr>
              <a:t>, </a:t>
            </a:r>
            <a:r>
              <a:rPr lang="en-US" altLang="zh-CN" sz="1200" dirty="0" err="1" smtClean="0">
                <a:ea typeface="黑体" pitchFamily="49" charset="-122"/>
              </a:rPr>
              <a:t>Luoshu</a:t>
            </a:r>
            <a:r>
              <a:rPr lang="en-US" altLang="zh-CN" sz="1200" dirty="0" smtClean="0">
                <a:ea typeface="黑体" pitchFamily="49" charset="-122"/>
              </a:rPr>
              <a:t> Wang, </a:t>
            </a:r>
            <a:r>
              <a:rPr lang="en-US" altLang="zh-CN" sz="1200" dirty="0" err="1" smtClean="0">
                <a:ea typeface="黑体" pitchFamily="49" charset="-122"/>
              </a:rPr>
              <a:t>Xuelian</a:t>
            </a:r>
            <a:r>
              <a:rPr lang="en-US" altLang="zh-CN" sz="1200" dirty="0" smtClean="0">
                <a:ea typeface="黑体" pitchFamily="49" charset="-122"/>
              </a:rPr>
              <a:t> Lin, </a:t>
            </a:r>
            <a:r>
              <a:rPr lang="en-US" altLang="zh-CN" sz="1200" dirty="0" err="1" smtClean="0">
                <a:ea typeface="黑体" pitchFamily="49" charset="-122"/>
              </a:rPr>
              <a:t>Jinpeng</a:t>
            </a:r>
            <a:r>
              <a:rPr lang="en-US" altLang="zh-CN" sz="1200" dirty="0" smtClean="0">
                <a:ea typeface="黑体" pitchFamily="49" charset="-122"/>
              </a:rPr>
              <a:t> </a:t>
            </a:r>
            <a:r>
              <a:rPr lang="en-US" altLang="zh-CN" sz="1200" dirty="0" err="1" smtClean="0">
                <a:ea typeface="黑体" pitchFamily="49" charset="-122"/>
              </a:rPr>
              <a:t>Huai</a:t>
            </a:r>
            <a:r>
              <a:rPr lang="en-US" altLang="zh-CN" sz="1200" dirty="0" smtClean="0">
                <a:ea typeface="黑体" pitchFamily="49" charset="-122"/>
              </a:rPr>
              <a:t>, </a:t>
            </a:r>
            <a:r>
              <a:rPr lang="en-US" sz="1200" i="1" dirty="0" smtClean="0"/>
              <a:t>An Efficient Approach to Finding Dense Temporal </a:t>
            </a:r>
            <a:r>
              <a:rPr lang="en-US" sz="1200" i="1" dirty="0" err="1" smtClean="0"/>
              <a:t>Subgraphs</a:t>
            </a:r>
            <a:r>
              <a:rPr lang="en-US" sz="1200" i="1" dirty="0" smtClean="0"/>
              <a:t>, </a:t>
            </a:r>
            <a:r>
              <a:rPr lang="en-US" altLang="zh-CN" sz="1200" dirty="0" smtClean="0">
                <a:solidFill>
                  <a:srgbClr val="C00000"/>
                </a:solidFill>
                <a:ea typeface="黑体" pitchFamily="49" charset="-122"/>
              </a:rPr>
              <a:t> TKDE, TO </a:t>
            </a:r>
            <a:r>
              <a:rPr lang="en-US" altLang="zh-CN" sz="1200" dirty="0" err="1" smtClean="0">
                <a:solidFill>
                  <a:srgbClr val="C00000"/>
                </a:solidFill>
                <a:ea typeface="黑体" pitchFamily="49" charset="-122"/>
              </a:rPr>
              <a:t>appea</a:t>
            </a:r>
            <a:endParaRPr lang="en-US" altLang="zh-CN" sz="1200" b="1" dirty="0" smtClean="0">
              <a:solidFill>
                <a:srgbClr val="C00000"/>
              </a:solidFill>
              <a:ea typeface="黑体" pitchFamily="49" charset="-122"/>
            </a:endParaRPr>
          </a:p>
        </p:txBody>
      </p:sp>
      <p:graphicFrame>
        <p:nvGraphicFramePr>
          <p:cNvPr id="7" name="表格 6"/>
          <p:cNvGraphicFramePr>
            <a:graphicFrameLocks noGrp="1"/>
          </p:cNvGraphicFramePr>
          <p:nvPr/>
        </p:nvGraphicFramePr>
        <p:xfrm>
          <a:off x="971600" y="1340768"/>
          <a:ext cx="6096000" cy="79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"/>
                <a:gridCol w="1219200"/>
                <a:gridCol w="1219200"/>
                <a:gridCol w="1219200"/>
                <a:gridCol w="12192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r>
                        <a:rPr lang="en-US" altLang="zh-CN" sz="2000" baseline="30000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CN" altLang="en-US" sz="2000" baseline="30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r>
                        <a:rPr lang="en-US" altLang="zh-CN" sz="2000" baseline="30000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r>
                        <a:rPr lang="en-US" altLang="zh-CN" sz="2000" baseline="30000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CN" altLang="en-US" sz="2000" dirty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solidFill>
                            <a:schemeClr val="tx1"/>
                          </a:solidFill>
                        </a:rPr>
                        <a:t>···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r>
                        <a:rPr lang="en-US" altLang="zh-CN" sz="2000" baseline="30000" dirty="0" smtClean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zh-CN" altLang="en-US" sz="2000" dirty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 smtClean="0">
                          <a:solidFill>
                            <a:srgbClr val="FF0000"/>
                          </a:solidFill>
                        </a:rPr>
                        <a:t>5×10</a:t>
                      </a:r>
                      <a:r>
                        <a:rPr lang="en-US" altLang="zh-CN" sz="2000" b="1" baseline="30000" dirty="0" smtClean="0">
                          <a:solidFill>
                            <a:srgbClr val="FF0000"/>
                          </a:solidFill>
                        </a:rPr>
                        <a:t>2</a:t>
                      </a:r>
                      <a:endParaRPr lang="zh-CN" altLang="en-US" sz="2000" b="1" baseline="300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dirty="0" smtClean="0">
                          <a:solidFill>
                            <a:srgbClr val="FF0000"/>
                          </a:solidFill>
                        </a:rPr>
                        <a:t>5×10</a:t>
                      </a:r>
                      <a:r>
                        <a:rPr lang="en-US" altLang="zh-CN" sz="2000" b="1" baseline="30000" dirty="0" smtClean="0">
                          <a:solidFill>
                            <a:srgbClr val="FF0000"/>
                          </a:solidFill>
                        </a:rPr>
                        <a:t>3</a:t>
                      </a:r>
                      <a:endParaRPr lang="zh-CN" altLang="en-US" sz="2000" b="1" baseline="30000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dirty="0" smtClean="0">
                          <a:solidFill>
                            <a:srgbClr val="FF0000"/>
                          </a:solidFill>
                        </a:rPr>
                        <a:t>5×10</a:t>
                      </a:r>
                      <a:r>
                        <a:rPr lang="en-US" altLang="zh-CN" sz="2000" b="1" baseline="30000" dirty="0" smtClean="0">
                          <a:solidFill>
                            <a:srgbClr val="FF0000"/>
                          </a:solidFill>
                        </a:rPr>
                        <a:t>4</a:t>
                      </a:r>
                      <a:endParaRPr lang="zh-CN" altLang="en-US" sz="2000" b="1" baseline="30000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dirty="0" smtClean="0">
                          <a:solidFill>
                            <a:srgbClr val="FF0000"/>
                          </a:solidFill>
                        </a:rPr>
                        <a:t>5×10</a:t>
                      </a:r>
                      <a:r>
                        <a:rPr lang="en-US" altLang="zh-CN" sz="2000" b="1" baseline="30000" dirty="0" smtClean="0">
                          <a:solidFill>
                            <a:srgbClr val="FF0000"/>
                          </a:solidFill>
                        </a:rPr>
                        <a:t>6</a:t>
                      </a:r>
                      <a:endParaRPr lang="zh-CN" altLang="en-US" sz="2000" b="1" baseline="30000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内容占位符 2"/>
          <p:cNvSpPr txBox="1">
            <a:spLocks/>
          </p:cNvSpPr>
          <p:nvPr/>
        </p:nvSpPr>
        <p:spPr bwMode="auto">
          <a:xfrm>
            <a:off x="7092280" y="1772816"/>
            <a:ext cx="1800200" cy="4375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zh-CN" altLang="en-US" sz="2400" dirty="0" smtClean="0">
                <a:latin typeface="Arial Unicode MS" pitchFamily="34" charset="-122"/>
                <a:ea typeface="+mn-ea"/>
              </a:rPr>
              <a:t>过滤掉</a:t>
            </a:r>
            <a:r>
              <a:rPr lang="en-US" altLang="zh-CN" sz="2400" dirty="0" smtClean="0">
                <a:solidFill>
                  <a:srgbClr val="FF0000"/>
                </a:solidFill>
                <a:latin typeface="Arial Unicode MS" pitchFamily="34" charset="-122"/>
                <a:ea typeface="+mn-ea"/>
              </a:rPr>
              <a:t>95%</a:t>
            </a:r>
            <a:endParaRPr lang="zh-CN" altLang="en-US" sz="2400" dirty="0">
              <a:solidFill>
                <a:srgbClr val="FF0000"/>
              </a:solidFill>
              <a:latin typeface="Arial Unicode MS" pitchFamily="34" charset="-122"/>
              <a:ea typeface="+mn-ea"/>
            </a:endParaRPr>
          </a:p>
        </p:txBody>
      </p:sp>
      <p:graphicFrame>
        <p:nvGraphicFramePr>
          <p:cNvPr id="9" name="表格 8"/>
          <p:cNvGraphicFramePr>
            <a:graphicFrameLocks noGrp="1"/>
          </p:cNvGraphicFramePr>
          <p:nvPr/>
        </p:nvGraphicFramePr>
        <p:xfrm>
          <a:off x="971600" y="3284984"/>
          <a:ext cx="6096000" cy="79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"/>
                <a:gridCol w="1219200"/>
                <a:gridCol w="1219200"/>
                <a:gridCol w="1219200"/>
                <a:gridCol w="12192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r>
                        <a:rPr lang="en-US" altLang="zh-CN" sz="2000" baseline="30000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CN" altLang="en-US" sz="2000" baseline="30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r>
                        <a:rPr lang="en-US" altLang="zh-CN" sz="2000" baseline="30000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r>
                        <a:rPr lang="en-US" altLang="zh-CN" sz="2000" baseline="30000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CN" altLang="en-US" sz="2000" dirty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solidFill>
                            <a:schemeClr val="tx1"/>
                          </a:solidFill>
                        </a:rPr>
                        <a:t>···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r>
                        <a:rPr lang="en-US" altLang="zh-CN" sz="2000" baseline="30000" dirty="0" smtClean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zh-CN" altLang="en-US" sz="2000" dirty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 smtClean="0">
                          <a:solidFill>
                            <a:srgbClr val="FF0000"/>
                          </a:solidFill>
                        </a:rPr>
                        <a:t>k</a:t>
                      </a:r>
                      <a:endParaRPr lang="zh-CN" altLang="en-US" sz="2000" b="1" baseline="300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dirty="0" smtClean="0">
                          <a:solidFill>
                            <a:srgbClr val="FF0000"/>
                          </a:solidFill>
                        </a:rPr>
                        <a:t>k</a:t>
                      </a:r>
                      <a:endParaRPr lang="zh-CN" altLang="en-US" sz="2000" b="1" baseline="30000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dirty="0" smtClean="0">
                          <a:solidFill>
                            <a:srgbClr val="FF0000"/>
                          </a:solidFill>
                        </a:rPr>
                        <a:t>k</a:t>
                      </a:r>
                      <a:endParaRPr lang="zh-CN" altLang="en-US" sz="2000" b="1" baseline="30000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dirty="0" smtClean="0">
                          <a:solidFill>
                            <a:srgbClr val="FF0000"/>
                          </a:solidFill>
                        </a:rPr>
                        <a:t>k</a:t>
                      </a:r>
                      <a:endParaRPr lang="zh-CN" altLang="en-US" sz="2000" b="1" baseline="30000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0" name="表格 9"/>
          <p:cNvGraphicFramePr>
            <a:graphicFrameLocks noGrp="1"/>
          </p:cNvGraphicFramePr>
          <p:nvPr/>
        </p:nvGraphicFramePr>
        <p:xfrm>
          <a:off x="971600" y="4725144"/>
          <a:ext cx="6048671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69271"/>
                <a:gridCol w="1530387"/>
                <a:gridCol w="1749013"/>
              </a:tblGrid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2000" baseline="30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 smtClean="0">
                          <a:solidFill>
                            <a:schemeClr val="tx1"/>
                          </a:solidFill>
                        </a:rPr>
                        <a:t>准确性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dirty="0" smtClean="0">
                          <a:solidFill>
                            <a:schemeClr val="tx1"/>
                          </a:solidFill>
                        </a:rPr>
                        <a:t>效率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dirty="0" smtClean="0">
                          <a:solidFill>
                            <a:schemeClr val="tx1"/>
                          </a:solidFill>
                        </a:rPr>
                        <a:t>BEIJING DATA </a:t>
                      </a:r>
                      <a:endParaRPr lang="zh-CN" altLang="en-US" sz="2000" b="1" baseline="30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 smtClean="0">
                          <a:solidFill>
                            <a:srgbClr val="FF0000"/>
                          </a:solidFill>
                        </a:rPr>
                        <a:t>100.25%</a:t>
                      </a:r>
                      <a:endParaRPr lang="zh-CN" altLang="en-US" sz="20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b="1" dirty="0" smtClean="0">
                          <a:solidFill>
                            <a:srgbClr val="FF0000"/>
                          </a:solidFill>
                        </a:rPr>
                        <a:t>快</a:t>
                      </a:r>
                      <a:r>
                        <a:rPr lang="en-US" altLang="zh-CN" sz="2000" b="1" dirty="0" smtClean="0">
                          <a:solidFill>
                            <a:srgbClr val="FF0000"/>
                          </a:solidFill>
                        </a:rPr>
                        <a:t>4,870</a:t>
                      </a:r>
                      <a:r>
                        <a:rPr lang="zh-CN" altLang="en-US" sz="2000" b="1" dirty="0" smtClean="0">
                          <a:solidFill>
                            <a:srgbClr val="FF0000"/>
                          </a:solidFill>
                        </a:rPr>
                        <a:t>倍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 smtClean="0"/>
                        <a:t>SYNTHETIC DATA</a:t>
                      </a:r>
                      <a:endParaRPr lang="zh-CN" altLang="en-US" sz="2000" b="1" baseline="300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dirty="0" smtClean="0">
                          <a:solidFill>
                            <a:srgbClr val="FF0000"/>
                          </a:solidFill>
                        </a:rPr>
                        <a:t>99.69%</a:t>
                      </a:r>
                      <a:endParaRPr lang="zh-CN" altLang="en-US" sz="2000" b="1" baseline="30000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b="1" dirty="0" smtClean="0">
                          <a:solidFill>
                            <a:srgbClr val="FF0000"/>
                          </a:solidFill>
                        </a:rPr>
                        <a:t>快</a:t>
                      </a:r>
                      <a:r>
                        <a:rPr lang="en-US" altLang="zh-CN" sz="2000" b="1" dirty="0" smtClean="0">
                          <a:solidFill>
                            <a:srgbClr val="FF0000"/>
                          </a:solidFill>
                        </a:rPr>
                        <a:t>1,468</a:t>
                      </a:r>
                      <a:r>
                        <a:rPr lang="zh-CN" altLang="en-US" sz="2000" b="1" dirty="0" smtClean="0">
                          <a:solidFill>
                            <a:srgbClr val="FF0000"/>
                          </a:solidFill>
                        </a:rPr>
                        <a:t>倍</a:t>
                      </a:r>
                      <a:endParaRPr lang="zh-CN" altLang="en-US" sz="2000" b="1" baseline="30000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 经典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42255</TotalTime>
  <Words>2741</Words>
  <Application>Microsoft Macintosh PowerPoint</Application>
  <PresentationFormat>全屏显示(4:3)</PresentationFormat>
  <Paragraphs>427</Paragraphs>
  <Slides>30</Slides>
  <Notes>13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31" baseType="lpstr">
      <vt:lpstr>默认设计模板</vt:lpstr>
      <vt:lpstr>幻灯片 1</vt:lpstr>
      <vt:lpstr>国家重点基础研究发展计划</vt:lpstr>
      <vt:lpstr>北京市大数据科学与脑机智能创新中心</vt:lpstr>
      <vt:lpstr>研究方向与机构设置</vt:lpstr>
      <vt:lpstr>大数据分析的挑战性搞</vt:lpstr>
      <vt:lpstr>幻灯片 6</vt:lpstr>
      <vt:lpstr>幻灯片 7</vt:lpstr>
      <vt:lpstr>查询近似技术</vt:lpstr>
      <vt:lpstr>如，时态稠密图查询</vt:lpstr>
      <vt:lpstr>如，时态稠密图查询</vt:lpstr>
      <vt:lpstr>幻灯片 11</vt:lpstr>
      <vt:lpstr>数据近似技术</vt:lpstr>
      <vt:lpstr>如一、最短路径/距离</vt:lpstr>
      <vt:lpstr>如二，网络链接预测</vt:lpstr>
      <vt:lpstr>如二，网络链接预测</vt:lpstr>
      <vt:lpstr>幻灯片 16</vt:lpstr>
      <vt:lpstr>幻灯片 17</vt:lpstr>
      <vt:lpstr>Easy-First关系抽取</vt:lpstr>
      <vt:lpstr>Easy-First关系抽取</vt:lpstr>
      <vt:lpstr>Easy-First关系抽取</vt:lpstr>
      <vt:lpstr>Easy-First关系抽取</vt:lpstr>
      <vt:lpstr>幻灯片 22</vt:lpstr>
      <vt:lpstr>如一：面向公共事件的示范应用</vt:lpstr>
      <vt:lpstr>幻灯片 24</vt:lpstr>
      <vt:lpstr>幻灯片 25</vt:lpstr>
      <vt:lpstr>幻灯片 26</vt:lpstr>
      <vt:lpstr>如四：人类行为预测</vt:lpstr>
      <vt:lpstr>如四：基于微博数据的群体行为预测</vt:lpstr>
      <vt:lpstr>Acknowledgements</vt:lpstr>
      <vt:lpstr>幻灯片 30</vt:lpstr>
    </vt:vector>
  </TitlesOfParts>
  <Company>CUG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Mask</dc:creator>
  <cp:lastModifiedBy>shuai.ma</cp:lastModifiedBy>
  <cp:revision>4325</cp:revision>
  <dcterms:created xsi:type="dcterms:W3CDTF">2010-07-14T15:56:11Z</dcterms:created>
  <dcterms:modified xsi:type="dcterms:W3CDTF">2020-04-08T11:03:47Z</dcterms:modified>
</cp:coreProperties>
</file>